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84" r:id="rId3"/>
    <p:sldId id="285" r:id="rId4"/>
    <p:sldId id="288" r:id="rId5"/>
    <p:sldId id="287" r:id="rId6"/>
    <p:sldId id="281" r:id="rId7"/>
    <p:sldId id="289" r:id="rId8"/>
    <p:sldId id="283" r:id="rId9"/>
    <p:sldId id="292" r:id="rId10"/>
    <p:sldId id="259" r:id="rId11"/>
    <p:sldId id="258" r:id="rId12"/>
    <p:sldId id="280" r:id="rId13"/>
    <p:sldId id="261" r:id="rId14"/>
    <p:sldId id="273" r:id="rId15"/>
    <p:sldId id="282" r:id="rId16"/>
    <p:sldId id="290" r:id="rId17"/>
    <p:sldId id="291" r:id="rId18"/>
    <p:sldId id="28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6710A8-CD64-4975-8F11-AA7EA263FAF2}" v="1" dt="2022-06-29T18:19:32.8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50590" autoAdjust="0"/>
  </p:normalViewPr>
  <p:slideViewPr>
    <p:cSldViewPr snapToGrid="0">
      <p:cViewPr varScale="1">
        <p:scale>
          <a:sx n="33" d="100"/>
          <a:sy n="33" d="100"/>
        </p:scale>
        <p:origin x="189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C054F3-57F4-46EA-90C6-EC7DC3AFA273}" type="datetimeFigureOut">
              <a:rPr lang="en-GB" smtClean="0"/>
              <a:t>06/10/2022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E0648C-CDC6-47DB-8416-C81AD1E510F4}" type="slidenum">
              <a:rPr lang="en-GB" smtClean="0"/>
              <a:t>‹#›</a:t>
            </a:fld>
            <a:endParaRPr lang="en-GB"/>
          </a:p>
        </p:txBody>
      </p:sp>
    </p:spTree>
    <p:extLst>
      <p:ext uri="{BB962C8B-B14F-4D97-AF65-F5344CB8AC3E}">
        <p14:creationId xmlns:p14="http://schemas.microsoft.com/office/powerpoint/2010/main" val="2535019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Noticing the world around is hugely beneficial – massively associated with positive wellbeing. But what about noticing ourselves and our lives and our spiritual/religious practice.</a:t>
            </a:r>
          </a:p>
          <a:p>
            <a:endParaRPr lang="en-GB" dirty="0"/>
          </a:p>
        </p:txBody>
      </p:sp>
      <p:sp>
        <p:nvSpPr>
          <p:cNvPr id="4" name="Slide Number Placeholder 3"/>
          <p:cNvSpPr>
            <a:spLocks noGrp="1"/>
          </p:cNvSpPr>
          <p:nvPr>
            <p:ph type="sldNum" sz="quarter" idx="5"/>
          </p:nvPr>
        </p:nvSpPr>
        <p:spPr/>
        <p:txBody>
          <a:bodyPr/>
          <a:lstStyle/>
          <a:p>
            <a:fld id="{04E0648C-CDC6-47DB-8416-C81AD1E510F4}" type="slidenum">
              <a:rPr lang="en-GB" smtClean="0"/>
              <a:t>1</a:t>
            </a:fld>
            <a:endParaRPr lang="en-GB"/>
          </a:p>
        </p:txBody>
      </p:sp>
    </p:spTree>
    <p:extLst>
      <p:ext uri="{BB962C8B-B14F-4D97-AF65-F5344CB8AC3E}">
        <p14:creationId xmlns:p14="http://schemas.microsoft.com/office/powerpoint/2010/main" val="3852317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this applies to our faith.</a:t>
            </a:r>
          </a:p>
          <a:p>
            <a:r>
              <a:rPr lang="en-US" dirty="0"/>
              <a:t>How do we counter the grey pragmatism mindset described by Pope Francis in his Apostolic Exhortation?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Savouring our faith – reflection on these thoughts above and moments of silence.</a:t>
            </a:r>
          </a:p>
          <a:p>
            <a:endParaRPr lang="en-GB" dirty="0"/>
          </a:p>
        </p:txBody>
      </p:sp>
      <p:sp>
        <p:nvSpPr>
          <p:cNvPr id="4" name="Slide Number Placeholder 3"/>
          <p:cNvSpPr>
            <a:spLocks noGrp="1"/>
          </p:cNvSpPr>
          <p:nvPr>
            <p:ph type="sldNum" sz="quarter" idx="5"/>
          </p:nvPr>
        </p:nvSpPr>
        <p:spPr/>
        <p:txBody>
          <a:bodyPr/>
          <a:lstStyle/>
          <a:p>
            <a:fld id="{04E0648C-CDC6-47DB-8416-C81AD1E510F4}" type="slidenum">
              <a:rPr lang="en-GB" smtClean="0"/>
              <a:t>13</a:t>
            </a:fld>
            <a:endParaRPr lang="en-GB"/>
          </a:p>
        </p:txBody>
      </p:sp>
    </p:spTree>
    <p:extLst>
      <p:ext uri="{BB962C8B-B14F-4D97-AF65-F5344CB8AC3E}">
        <p14:creationId xmlns:p14="http://schemas.microsoft.com/office/powerpoint/2010/main" val="297054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4E0648C-CDC6-47DB-8416-C81AD1E510F4}" type="slidenum">
              <a:rPr lang="en-GB" smtClean="0"/>
              <a:t>14</a:t>
            </a:fld>
            <a:endParaRPr lang="en-GB"/>
          </a:p>
        </p:txBody>
      </p:sp>
    </p:spTree>
    <p:extLst>
      <p:ext uri="{BB962C8B-B14F-4D97-AF65-F5344CB8AC3E}">
        <p14:creationId xmlns:p14="http://schemas.microsoft.com/office/powerpoint/2010/main" val="4011781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people will have experienced Lectio Divina before.</a:t>
            </a:r>
            <a:endParaRPr lang="en-GB" dirty="0"/>
          </a:p>
          <a:p>
            <a:r>
              <a:rPr lang="en-GB" dirty="0"/>
              <a:t>The practice may have been slightly different from person to person.</a:t>
            </a:r>
          </a:p>
          <a:p>
            <a:r>
              <a:rPr lang="en-GB" dirty="0"/>
              <a:t>Here are the rules today:</a:t>
            </a:r>
          </a:p>
          <a:p>
            <a:r>
              <a:rPr lang="en-GB" dirty="0"/>
              <a:t>One person reads the reading slowly</a:t>
            </a:r>
            <a:r>
              <a:rPr lang="en-US" dirty="0"/>
              <a:t> (you may have it read twice if that would help).</a:t>
            </a:r>
          </a:p>
          <a:p>
            <a:r>
              <a:rPr lang="en-US" dirty="0"/>
              <a:t>Everyone reflects on the reading in silence, letting the words settle until a word or phrase gains some significance or stands out.</a:t>
            </a:r>
          </a:p>
          <a:p>
            <a:r>
              <a:rPr lang="en-US" dirty="0"/>
              <a:t>People (if they wish) share that word/phrase and say why it is important at that moment. There is no comment from others about that; it is received as that person’s insight/revelation without the need to comment or clarify.</a:t>
            </a:r>
          </a:p>
          <a:p>
            <a:r>
              <a:rPr lang="en-US" dirty="0"/>
              <a:t>Hopefully this practice will help us gain new thoughts and insights into this well-known story, which speaks about Human Being/Doing. Also, it may introduce us to, or remind us of, a way of reading our scripture that enhances </a:t>
            </a:r>
            <a:r>
              <a:rPr lang="en-US" dirty="0" err="1"/>
              <a:t>savouring</a:t>
            </a:r>
            <a:r>
              <a:rPr lang="en-US" dirty="0"/>
              <a:t> the beauty and importance of our sacred texts.</a:t>
            </a:r>
            <a:endParaRPr lang="en-GB" dirty="0"/>
          </a:p>
        </p:txBody>
      </p:sp>
      <p:sp>
        <p:nvSpPr>
          <p:cNvPr id="4" name="Slide Number Placeholder 3"/>
          <p:cNvSpPr>
            <a:spLocks noGrp="1"/>
          </p:cNvSpPr>
          <p:nvPr>
            <p:ph type="sldNum" sz="quarter" idx="5"/>
          </p:nvPr>
        </p:nvSpPr>
        <p:spPr/>
        <p:txBody>
          <a:bodyPr/>
          <a:lstStyle/>
          <a:p>
            <a:fld id="{04E0648C-CDC6-47DB-8416-C81AD1E510F4}" type="slidenum">
              <a:rPr lang="en-GB" smtClean="0"/>
              <a:t>15</a:t>
            </a:fld>
            <a:endParaRPr lang="en-GB"/>
          </a:p>
        </p:txBody>
      </p:sp>
    </p:spTree>
    <p:extLst>
      <p:ext uri="{BB962C8B-B14F-4D97-AF65-F5344CB8AC3E}">
        <p14:creationId xmlns:p14="http://schemas.microsoft.com/office/powerpoint/2010/main" val="1250139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Gratitude is not only promoted within our religious practice, it is also central to enhanced wellbeing.  The research does point out something interesting about structured gratitude – helpful up to a point!  I suspect if gratitude is one of your Signature Strengths this will never become a chore. For the rest of us, something like this might help – up to a point.</a:t>
            </a:r>
            <a:endParaRPr lang="en-GB" dirty="0"/>
          </a:p>
        </p:txBody>
      </p:sp>
      <p:sp>
        <p:nvSpPr>
          <p:cNvPr id="4" name="Slide Number Placeholder 3"/>
          <p:cNvSpPr>
            <a:spLocks noGrp="1"/>
          </p:cNvSpPr>
          <p:nvPr>
            <p:ph type="sldNum" sz="quarter" idx="5"/>
          </p:nvPr>
        </p:nvSpPr>
        <p:spPr/>
        <p:txBody>
          <a:bodyPr/>
          <a:lstStyle/>
          <a:p>
            <a:fld id="{04E0648C-CDC6-47DB-8416-C81AD1E510F4}" type="slidenum">
              <a:rPr lang="en-GB" smtClean="0"/>
              <a:t>17</a:t>
            </a:fld>
            <a:endParaRPr lang="en-GB"/>
          </a:p>
        </p:txBody>
      </p:sp>
    </p:spTree>
    <p:extLst>
      <p:ext uri="{BB962C8B-B14F-4D97-AF65-F5344CB8AC3E}">
        <p14:creationId xmlns:p14="http://schemas.microsoft.com/office/powerpoint/2010/main" val="4190822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interesting things to try.</a:t>
            </a:r>
            <a:endParaRPr lang="en-GB" dirty="0"/>
          </a:p>
        </p:txBody>
      </p:sp>
      <p:sp>
        <p:nvSpPr>
          <p:cNvPr id="4" name="Slide Number Placeholder 3"/>
          <p:cNvSpPr>
            <a:spLocks noGrp="1"/>
          </p:cNvSpPr>
          <p:nvPr>
            <p:ph type="sldNum" sz="quarter" idx="5"/>
          </p:nvPr>
        </p:nvSpPr>
        <p:spPr/>
        <p:txBody>
          <a:bodyPr/>
          <a:lstStyle/>
          <a:p>
            <a:fld id="{04E0648C-CDC6-47DB-8416-C81AD1E510F4}" type="slidenum">
              <a:rPr lang="en-GB" smtClean="0"/>
              <a:t>18</a:t>
            </a:fld>
            <a:endParaRPr lang="en-GB"/>
          </a:p>
        </p:txBody>
      </p:sp>
    </p:spTree>
    <p:extLst>
      <p:ext uri="{BB962C8B-B14F-4D97-AF65-F5344CB8AC3E}">
        <p14:creationId xmlns:p14="http://schemas.microsoft.com/office/powerpoint/2010/main" val="2180474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Apostolic exhortation.</a:t>
            </a:r>
          </a:p>
          <a:p>
            <a:r>
              <a:rPr lang="en-US" dirty="0"/>
              <a:t>One of the very first published works by Francis and some pretty challenging stuff for all Catholics.</a:t>
            </a:r>
          </a:p>
          <a:p>
            <a:r>
              <a:rPr lang="en-US" dirty="0"/>
              <a:t>I was drawn by this idea of grey pragmatism where our daily practice becomes “normal” and we lose the fire in our bellies/hearts. </a:t>
            </a:r>
          </a:p>
          <a:p>
            <a:r>
              <a:rPr lang="en-US" dirty="0"/>
              <a:t>“Did not our hearts burn within us as he talked to us on the road…” (Luke 24:32); yes, and following prescribed health and safety protocols we put it out so as no one would get hurt!!</a:t>
            </a:r>
          </a:p>
          <a:p>
            <a:r>
              <a:rPr lang="en-US" dirty="0"/>
              <a:t>Is Francis concerned that we will stop noticing the beauty of our scripture and religious practice? Do we forget? Thoughts and discussion.</a:t>
            </a:r>
            <a:endParaRPr lang="en-GB" dirty="0"/>
          </a:p>
          <a:p>
            <a:endParaRPr lang="en-GB" dirty="0"/>
          </a:p>
        </p:txBody>
      </p:sp>
      <p:sp>
        <p:nvSpPr>
          <p:cNvPr id="4" name="Slide Number Placeholder 3"/>
          <p:cNvSpPr>
            <a:spLocks noGrp="1"/>
          </p:cNvSpPr>
          <p:nvPr>
            <p:ph type="sldNum" sz="quarter" idx="5"/>
          </p:nvPr>
        </p:nvSpPr>
        <p:spPr/>
        <p:txBody>
          <a:bodyPr/>
          <a:lstStyle/>
          <a:p>
            <a:fld id="{04E0648C-CDC6-47DB-8416-C81AD1E510F4}" type="slidenum">
              <a:rPr lang="en-GB" smtClean="0"/>
              <a:t>3</a:t>
            </a:fld>
            <a:endParaRPr lang="en-GB"/>
          </a:p>
        </p:txBody>
      </p:sp>
    </p:spTree>
    <p:extLst>
      <p:ext uri="{BB962C8B-B14F-4D97-AF65-F5344CB8AC3E}">
        <p14:creationId xmlns:p14="http://schemas.microsoft.com/office/powerpoint/2010/main" val="142088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Is all “proceeding normally” as we do, do, do? When do we wait and do …..nothing. Or we let go of the doing mode and have a different attitude.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Is either of these modes more important than the other or is the real trick how to get the balance right? Maybe the dial has too much towards “doing” in our modern lives.</a:t>
            </a:r>
          </a:p>
          <a:p>
            <a:endParaRPr lang="en-GB" dirty="0"/>
          </a:p>
        </p:txBody>
      </p:sp>
      <p:sp>
        <p:nvSpPr>
          <p:cNvPr id="4" name="Slide Number Placeholder 3"/>
          <p:cNvSpPr>
            <a:spLocks noGrp="1"/>
          </p:cNvSpPr>
          <p:nvPr>
            <p:ph type="sldNum" sz="quarter" idx="5"/>
          </p:nvPr>
        </p:nvSpPr>
        <p:spPr/>
        <p:txBody>
          <a:bodyPr/>
          <a:lstStyle/>
          <a:p>
            <a:fld id="{04E0648C-CDC6-47DB-8416-C81AD1E510F4}" type="slidenum">
              <a:rPr lang="en-GB" smtClean="0"/>
              <a:t>4</a:t>
            </a:fld>
            <a:endParaRPr lang="en-GB"/>
          </a:p>
        </p:txBody>
      </p:sp>
    </p:spTree>
    <p:extLst>
      <p:ext uri="{BB962C8B-B14F-4D97-AF65-F5344CB8AC3E}">
        <p14:creationId xmlns:p14="http://schemas.microsoft.com/office/powerpoint/2010/main" val="3757150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4E0648C-CDC6-47DB-8416-C81AD1E510F4}" type="slidenum">
              <a:rPr lang="en-GB" smtClean="0"/>
              <a:t>5</a:t>
            </a:fld>
            <a:endParaRPr lang="en-GB"/>
          </a:p>
        </p:txBody>
      </p:sp>
    </p:spTree>
    <p:extLst>
      <p:ext uri="{BB962C8B-B14F-4D97-AF65-F5344CB8AC3E}">
        <p14:creationId xmlns:p14="http://schemas.microsoft.com/office/powerpoint/2010/main" val="1004801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cs typeface="Times New Roman" panose="02020603050405020304" pitchFamily="18" charset="0"/>
              </a:rPr>
              <a:t>Do we have the habit of bringing the Doing mode into our Spiritual practice and struggle to find time for the Being mode.  How might we enhance the being mode?</a:t>
            </a:r>
          </a:p>
          <a:p>
            <a:r>
              <a:rPr lang="en-GB" sz="1200" dirty="0">
                <a:effectLst/>
                <a:latin typeface="Calibri" panose="020F0502020204030204" pitchFamily="34" charset="0"/>
                <a:cs typeface="Times New Roman" panose="02020603050405020304" pitchFamily="18" charset="0"/>
              </a:rPr>
              <a:t>I love this man – I love the way he normalises meditation. Don’t be too hard on yourself if it’s not straightforward. These things ebb and flow. Getting in touch with ourselves and God is more about finding the time and exploring than meeting prescribed targets and doing, doing, doing.</a:t>
            </a:r>
            <a:endParaRPr lang="en-GB" dirty="0"/>
          </a:p>
          <a:p>
            <a:endParaRPr lang="en-GB" dirty="0"/>
          </a:p>
        </p:txBody>
      </p:sp>
      <p:sp>
        <p:nvSpPr>
          <p:cNvPr id="4" name="Slide Number Placeholder 3"/>
          <p:cNvSpPr>
            <a:spLocks noGrp="1"/>
          </p:cNvSpPr>
          <p:nvPr>
            <p:ph type="sldNum" sz="quarter" idx="5"/>
          </p:nvPr>
        </p:nvSpPr>
        <p:spPr/>
        <p:txBody>
          <a:bodyPr/>
          <a:lstStyle/>
          <a:p>
            <a:fld id="{04E0648C-CDC6-47DB-8416-C81AD1E510F4}" type="slidenum">
              <a:rPr lang="en-GB" smtClean="0"/>
              <a:t>6</a:t>
            </a:fld>
            <a:endParaRPr lang="en-GB"/>
          </a:p>
        </p:txBody>
      </p:sp>
    </p:spTree>
    <p:extLst>
      <p:ext uri="{BB962C8B-B14F-4D97-AF65-F5344CB8AC3E}">
        <p14:creationId xmlns:p14="http://schemas.microsoft.com/office/powerpoint/2010/main" val="1243979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Let’s think about SAVOURING.</a:t>
            </a:r>
          </a:p>
          <a:p>
            <a:r>
              <a:rPr lang="en-GB" dirty="0"/>
              <a:t>One way of noticing the world around us is by putting time aside to savour our experiences.</a:t>
            </a:r>
          </a:p>
        </p:txBody>
      </p:sp>
      <p:sp>
        <p:nvSpPr>
          <p:cNvPr id="4" name="Slide Number Placeholder 3"/>
          <p:cNvSpPr>
            <a:spLocks noGrp="1"/>
          </p:cNvSpPr>
          <p:nvPr>
            <p:ph type="sldNum" sz="quarter" idx="5"/>
          </p:nvPr>
        </p:nvSpPr>
        <p:spPr/>
        <p:txBody>
          <a:bodyPr/>
          <a:lstStyle/>
          <a:p>
            <a:fld id="{04E0648C-CDC6-47DB-8416-C81AD1E510F4}" type="slidenum">
              <a:rPr lang="en-GB" smtClean="0"/>
              <a:t>7</a:t>
            </a:fld>
            <a:endParaRPr lang="en-GB"/>
          </a:p>
        </p:txBody>
      </p:sp>
    </p:spTree>
    <p:extLst>
      <p:ext uri="{BB962C8B-B14F-4D97-AF65-F5344CB8AC3E}">
        <p14:creationId xmlns:p14="http://schemas.microsoft.com/office/powerpoint/2010/main" val="3663004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Roald Dahl really got to the essence of </a:t>
            </a:r>
            <a:r>
              <a:rPr lang="en-US" dirty="0" err="1"/>
              <a:t>savouring</a:t>
            </a:r>
            <a:r>
              <a:rPr lang="en-US" dirty="0"/>
              <a:t>.</a:t>
            </a:r>
          </a:p>
          <a:p>
            <a:r>
              <a:rPr lang="en-US" dirty="0"/>
              <a:t>Get some chocolate and eat it really slowly while reading this.</a:t>
            </a:r>
          </a:p>
          <a:p>
            <a:r>
              <a:rPr lang="en-US" i="1" dirty="0"/>
              <a:t>In the session someone read this while everyone </a:t>
            </a:r>
            <a:r>
              <a:rPr lang="en-US" i="1" dirty="0" err="1"/>
              <a:t>savoured</a:t>
            </a:r>
            <a:r>
              <a:rPr lang="en-US" i="1" dirty="0"/>
              <a:t> their small(</a:t>
            </a:r>
            <a:r>
              <a:rPr lang="en-US" i="1" dirty="0" err="1"/>
              <a:t>ish</a:t>
            </a:r>
            <a:r>
              <a:rPr lang="en-US" i="1" dirty="0"/>
              <a:t>) piece of chocolate. MMMM – nice!!</a:t>
            </a:r>
          </a:p>
          <a:p>
            <a:endParaRPr lang="en-GB" i="0" dirty="0"/>
          </a:p>
        </p:txBody>
      </p:sp>
      <p:sp>
        <p:nvSpPr>
          <p:cNvPr id="4" name="Slide Number Placeholder 3"/>
          <p:cNvSpPr>
            <a:spLocks noGrp="1"/>
          </p:cNvSpPr>
          <p:nvPr>
            <p:ph type="sldNum" sz="quarter" idx="5"/>
          </p:nvPr>
        </p:nvSpPr>
        <p:spPr/>
        <p:txBody>
          <a:bodyPr/>
          <a:lstStyle/>
          <a:p>
            <a:fld id="{04E0648C-CDC6-47DB-8416-C81AD1E510F4}" type="slidenum">
              <a:rPr lang="en-GB" smtClean="0"/>
              <a:t>8</a:t>
            </a:fld>
            <a:endParaRPr lang="en-GB"/>
          </a:p>
        </p:txBody>
      </p:sp>
    </p:spTree>
    <p:extLst>
      <p:ext uri="{BB962C8B-B14F-4D97-AF65-F5344CB8AC3E}">
        <p14:creationId xmlns:p14="http://schemas.microsoft.com/office/powerpoint/2010/main" val="3264496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slides about theory concerning </a:t>
            </a:r>
            <a:r>
              <a:rPr lang="en-US" dirty="0" err="1"/>
              <a:t>savouring</a:t>
            </a:r>
            <a:r>
              <a:rPr lang="en-US" dirty="0"/>
              <a:t>.  Bryant and </a:t>
            </a:r>
            <a:r>
              <a:rPr lang="en-US" dirty="0" err="1"/>
              <a:t>Veroff</a:t>
            </a:r>
            <a:r>
              <a:rPr lang="en-US" dirty="0"/>
              <a:t> are the “go to” guys about this stuff. Interesting to see this as mindful, but NOT mindfulness. One reason why I can see this as being accessible – we can create the environment for this to happen and enhance it in various ways.</a:t>
            </a:r>
            <a:endParaRPr lang="en-GB" dirty="0"/>
          </a:p>
        </p:txBody>
      </p:sp>
      <p:sp>
        <p:nvSpPr>
          <p:cNvPr id="4" name="Slide Number Placeholder 3"/>
          <p:cNvSpPr>
            <a:spLocks noGrp="1"/>
          </p:cNvSpPr>
          <p:nvPr>
            <p:ph type="sldNum" sz="quarter" idx="5"/>
          </p:nvPr>
        </p:nvSpPr>
        <p:spPr/>
        <p:txBody>
          <a:bodyPr/>
          <a:lstStyle/>
          <a:p>
            <a:fld id="{04E0648C-CDC6-47DB-8416-C81AD1E510F4}" type="slidenum">
              <a:rPr lang="en-GB" smtClean="0"/>
              <a:t>10</a:t>
            </a:fld>
            <a:endParaRPr lang="en-GB"/>
          </a:p>
        </p:txBody>
      </p:sp>
    </p:spTree>
    <p:extLst>
      <p:ext uri="{BB962C8B-B14F-4D97-AF65-F5344CB8AC3E}">
        <p14:creationId xmlns:p14="http://schemas.microsoft.com/office/powerpoint/2010/main" val="2937949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Sharing with others – closely related to our connections with others. None of the 5 Ways to Wellbeing stand on their own; they play off each other. Experiencing this with someone else will generally enhance the event, and also make it easier to remember in future.</a:t>
            </a:r>
          </a:p>
          <a:p>
            <a:r>
              <a:rPr lang="en-GB" sz="1200" dirty="0"/>
              <a:t>Memory building – where, when, how, can I see it in my mind’s eye, what did it feel like physically or emotionally – can you bring it to life?</a:t>
            </a:r>
          </a:p>
          <a:p>
            <a:r>
              <a:rPr lang="en-GB" sz="1200" dirty="0"/>
              <a:t>Self-congratulation – why not be proud of things we’ve achieved, can certainly help with self esteem which is crucial part of wellbeing.</a:t>
            </a:r>
          </a:p>
          <a:p>
            <a:r>
              <a:rPr lang="en-GB" sz="1200" dirty="0"/>
              <a:t>Sensory-perceptual sharpening – may be we can focus on one sense that might enhance the experience – taste (chocolate perhaps), smell, sound….later on this might be something can recall.</a:t>
            </a:r>
          </a:p>
          <a:p>
            <a:r>
              <a:rPr lang="en-GB" sz="1200" dirty="0"/>
              <a:t>Comparison – what if this hadn’t happened, or was it like something else that we can also remember. Memory is a funny thing; what triggers can we put in place to help us recall things that we can savour.</a:t>
            </a:r>
          </a:p>
          <a:p>
            <a:r>
              <a:rPr lang="en-GB" sz="1200" dirty="0"/>
              <a:t>Absorption – being fully immersed and present…..entering into a state of Flow perhaps.</a:t>
            </a:r>
          </a:p>
          <a:p>
            <a:r>
              <a:rPr lang="en-GB" sz="1200" dirty="0"/>
              <a:t>Behavioural expression – sometimes physical expressions of pleasure/delight absolutely enhance the experience and are impossible to resist (e.g. what happens when your team scores a goal for instance).</a:t>
            </a:r>
          </a:p>
          <a:p>
            <a:r>
              <a:rPr lang="en-GB" sz="1200" dirty="0"/>
              <a:t>Counting blessings – gratitude is a recognised amplifier of wellbeing.</a:t>
            </a:r>
          </a:p>
          <a:p>
            <a:r>
              <a:rPr lang="en-GB" sz="1200" dirty="0"/>
              <a:t>Temporal awareness – the here and now is important; if you’re not noticing this NOW then you won’t be savouring and you won’t be able to bring it to mind another time. </a:t>
            </a:r>
            <a:endParaRPr lang="en-GB" dirty="0"/>
          </a:p>
        </p:txBody>
      </p:sp>
      <p:sp>
        <p:nvSpPr>
          <p:cNvPr id="4" name="Slide Number Placeholder 3"/>
          <p:cNvSpPr>
            <a:spLocks noGrp="1"/>
          </p:cNvSpPr>
          <p:nvPr>
            <p:ph type="sldNum" sz="quarter" idx="5"/>
          </p:nvPr>
        </p:nvSpPr>
        <p:spPr/>
        <p:txBody>
          <a:bodyPr/>
          <a:lstStyle/>
          <a:p>
            <a:fld id="{04E0648C-CDC6-47DB-8416-C81AD1E510F4}" type="slidenum">
              <a:rPr lang="en-GB" smtClean="0"/>
              <a:t>12</a:t>
            </a:fld>
            <a:endParaRPr lang="en-GB"/>
          </a:p>
        </p:txBody>
      </p:sp>
    </p:spTree>
    <p:extLst>
      <p:ext uri="{BB962C8B-B14F-4D97-AF65-F5344CB8AC3E}">
        <p14:creationId xmlns:p14="http://schemas.microsoft.com/office/powerpoint/2010/main" val="3934224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0E758-3BC2-479F-AF46-78B5BF1791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50AEB26-6273-46ED-A11E-32071D6370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A137E8-3489-40D6-AC82-7F1E32491656}"/>
              </a:ext>
            </a:extLst>
          </p:cNvPr>
          <p:cNvSpPr>
            <a:spLocks noGrp="1"/>
          </p:cNvSpPr>
          <p:nvPr>
            <p:ph type="dt" sz="half" idx="10"/>
          </p:nvPr>
        </p:nvSpPr>
        <p:spPr/>
        <p:txBody>
          <a:bodyPr/>
          <a:lstStyle/>
          <a:p>
            <a:fld id="{7F096F0F-C13A-41BE-A302-439C582C6542}" type="datetimeFigureOut">
              <a:rPr lang="en-GB" smtClean="0"/>
              <a:t>06/10/2022</a:t>
            </a:fld>
            <a:endParaRPr lang="en-GB"/>
          </a:p>
        </p:txBody>
      </p:sp>
      <p:sp>
        <p:nvSpPr>
          <p:cNvPr id="5" name="Footer Placeholder 4">
            <a:extLst>
              <a:ext uri="{FF2B5EF4-FFF2-40B4-BE49-F238E27FC236}">
                <a16:creationId xmlns:a16="http://schemas.microsoft.com/office/drawing/2014/main" id="{A9A2AC69-CDB8-4BEF-B3E9-2D9D9D768E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15212E-142B-4BCD-9700-801A58CCDA75}"/>
              </a:ext>
            </a:extLst>
          </p:cNvPr>
          <p:cNvSpPr>
            <a:spLocks noGrp="1"/>
          </p:cNvSpPr>
          <p:nvPr>
            <p:ph type="sldNum" sz="quarter" idx="12"/>
          </p:nvPr>
        </p:nvSpPr>
        <p:spPr/>
        <p:txBody>
          <a:bodyPr/>
          <a:lstStyle/>
          <a:p>
            <a:fld id="{2B416F41-C9A0-461A-BC6D-644425B5FA5F}" type="slidenum">
              <a:rPr lang="en-GB" smtClean="0"/>
              <a:t>‹#›</a:t>
            </a:fld>
            <a:endParaRPr lang="en-GB"/>
          </a:p>
        </p:txBody>
      </p:sp>
    </p:spTree>
    <p:extLst>
      <p:ext uri="{BB962C8B-B14F-4D97-AF65-F5344CB8AC3E}">
        <p14:creationId xmlns:p14="http://schemas.microsoft.com/office/powerpoint/2010/main" val="3408457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C3F06-449B-432D-A9FA-BFFD0B3C489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9AD0DE4-66EB-4278-9FBF-A10AD8E062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3ED46A-E41D-4976-B6B8-3B79294951C1}"/>
              </a:ext>
            </a:extLst>
          </p:cNvPr>
          <p:cNvSpPr>
            <a:spLocks noGrp="1"/>
          </p:cNvSpPr>
          <p:nvPr>
            <p:ph type="dt" sz="half" idx="10"/>
          </p:nvPr>
        </p:nvSpPr>
        <p:spPr/>
        <p:txBody>
          <a:bodyPr/>
          <a:lstStyle/>
          <a:p>
            <a:fld id="{7F096F0F-C13A-41BE-A302-439C582C6542}" type="datetimeFigureOut">
              <a:rPr lang="en-GB" smtClean="0"/>
              <a:t>06/10/2022</a:t>
            </a:fld>
            <a:endParaRPr lang="en-GB"/>
          </a:p>
        </p:txBody>
      </p:sp>
      <p:sp>
        <p:nvSpPr>
          <p:cNvPr id="5" name="Footer Placeholder 4">
            <a:extLst>
              <a:ext uri="{FF2B5EF4-FFF2-40B4-BE49-F238E27FC236}">
                <a16:creationId xmlns:a16="http://schemas.microsoft.com/office/drawing/2014/main" id="{86EDCABD-CC3C-4DF2-BDA2-9BA8EE5D66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FA6FA5-C4C2-464F-8550-E5117081BCD3}"/>
              </a:ext>
            </a:extLst>
          </p:cNvPr>
          <p:cNvSpPr>
            <a:spLocks noGrp="1"/>
          </p:cNvSpPr>
          <p:nvPr>
            <p:ph type="sldNum" sz="quarter" idx="12"/>
          </p:nvPr>
        </p:nvSpPr>
        <p:spPr/>
        <p:txBody>
          <a:bodyPr/>
          <a:lstStyle/>
          <a:p>
            <a:fld id="{2B416F41-C9A0-461A-BC6D-644425B5FA5F}" type="slidenum">
              <a:rPr lang="en-GB" smtClean="0"/>
              <a:t>‹#›</a:t>
            </a:fld>
            <a:endParaRPr lang="en-GB"/>
          </a:p>
        </p:txBody>
      </p:sp>
    </p:spTree>
    <p:extLst>
      <p:ext uri="{BB962C8B-B14F-4D97-AF65-F5344CB8AC3E}">
        <p14:creationId xmlns:p14="http://schemas.microsoft.com/office/powerpoint/2010/main" val="1106032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FEE0B5-4F0C-45B2-B560-2A369286CB7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3E5ECD-D4D3-4A8B-AF13-19D78E265D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AB0275-5987-4149-B4EF-9F8843721D28}"/>
              </a:ext>
            </a:extLst>
          </p:cNvPr>
          <p:cNvSpPr>
            <a:spLocks noGrp="1"/>
          </p:cNvSpPr>
          <p:nvPr>
            <p:ph type="dt" sz="half" idx="10"/>
          </p:nvPr>
        </p:nvSpPr>
        <p:spPr/>
        <p:txBody>
          <a:bodyPr/>
          <a:lstStyle/>
          <a:p>
            <a:fld id="{7F096F0F-C13A-41BE-A302-439C582C6542}" type="datetimeFigureOut">
              <a:rPr lang="en-GB" smtClean="0"/>
              <a:t>06/10/2022</a:t>
            </a:fld>
            <a:endParaRPr lang="en-GB"/>
          </a:p>
        </p:txBody>
      </p:sp>
      <p:sp>
        <p:nvSpPr>
          <p:cNvPr id="5" name="Footer Placeholder 4">
            <a:extLst>
              <a:ext uri="{FF2B5EF4-FFF2-40B4-BE49-F238E27FC236}">
                <a16:creationId xmlns:a16="http://schemas.microsoft.com/office/drawing/2014/main" id="{F024DB91-2DCF-49FA-9F03-5BD9E02C5D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2E50E2-2ED8-4168-9048-54488D5058D4}"/>
              </a:ext>
            </a:extLst>
          </p:cNvPr>
          <p:cNvSpPr>
            <a:spLocks noGrp="1"/>
          </p:cNvSpPr>
          <p:nvPr>
            <p:ph type="sldNum" sz="quarter" idx="12"/>
          </p:nvPr>
        </p:nvSpPr>
        <p:spPr/>
        <p:txBody>
          <a:bodyPr/>
          <a:lstStyle/>
          <a:p>
            <a:fld id="{2B416F41-C9A0-461A-BC6D-644425B5FA5F}" type="slidenum">
              <a:rPr lang="en-GB" smtClean="0"/>
              <a:t>‹#›</a:t>
            </a:fld>
            <a:endParaRPr lang="en-GB"/>
          </a:p>
        </p:txBody>
      </p:sp>
    </p:spTree>
    <p:extLst>
      <p:ext uri="{BB962C8B-B14F-4D97-AF65-F5344CB8AC3E}">
        <p14:creationId xmlns:p14="http://schemas.microsoft.com/office/powerpoint/2010/main" val="994164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049AE-4EE4-4DF8-84CD-398561B663D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C88E875-F522-4B87-8B16-7F6CD4A73B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231DEF-ABA6-4DB3-8214-A4B1AC0AE60F}"/>
              </a:ext>
            </a:extLst>
          </p:cNvPr>
          <p:cNvSpPr>
            <a:spLocks noGrp="1"/>
          </p:cNvSpPr>
          <p:nvPr>
            <p:ph type="dt" sz="half" idx="10"/>
          </p:nvPr>
        </p:nvSpPr>
        <p:spPr/>
        <p:txBody>
          <a:bodyPr/>
          <a:lstStyle/>
          <a:p>
            <a:fld id="{7F096F0F-C13A-41BE-A302-439C582C6542}" type="datetimeFigureOut">
              <a:rPr lang="en-GB" smtClean="0"/>
              <a:t>06/10/2022</a:t>
            </a:fld>
            <a:endParaRPr lang="en-GB"/>
          </a:p>
        </p:txBody>
      </p:sp>
      <p:sp>
        <p:nvSpPr>
          <p:cNvPr id="5" name="Footer Placeholder 4">
            <a:extLst>
              <a:ext uri="{FF2B5EF4-FFF2-40B4-BE49-F238E27FC236}">
                <a16:creationId xmlns:a16="http://schemas.microsoft.com/office/drawing/2014/main" id="{E76E6222-36D6-4AB9-8E9B-4A830A340B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975290-140D-43F3-820F-6611AF29A72D}"/>
              </a:ext>
            </a:extLst>
          </p:cNvPr>
          <p:cNvSpPr>
            <a:spLocks noGrp="1"/>
          </p:cNvSpPr>
          <p:nvPr>
            <p:ph type="sldNum" sz="quarter" idx="12"/>
          </p:nvPr>
        </p:nvSpPr>
        <p:spPr/>
        <p:txBody>
          <a:bodyPr/>
          <a:lstStyle/>
          <a:p>
            <a:fld id="{2B416F41-C9A0-461A-BC6D-644425B5FA5F}" type="slidenum">
              <a:rPr lang="en-GB" smtClean="0"/>
              <a:t>‹#›</a:t>
            </a:fld>
            <a:endParaRPr lang="en-GB"/>
          </a:p>
        </p:txBody>
      </p:sp>
    </p:spTree>
    <p:extLst>
      <p:ext uri="{BB962C8B-B14F-4D97-AF65-F5344CB8AC3E}">
        <p14:creationId xmlns:p14="http://schemas.microsoft.com/office/powerpoint/2010/main" val="2974103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721B8-47C9-489F-8D52-2C9085F432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FECC828-76DE-4F14-BDAD-A63EB1FB7D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E2BFCA-C61E-4E06-8381-AA82B8C3C0AA}"/>
              </a:ext>
            </a:extLst>
          </p:cNvPr>
          <p:cNvSpPr>
            <a:spLocks noGrp="1"/>
          </p:cNvSpPr>
          <p:nvPr>
            <p:ph type="dt" sz="half" idx="10"/>
          </p:nvPr>
        </p:nvSpPr>
        <p:spPr/>
        <p:txBody>
          <a:bodyPr/>
          <a:lstStyle/>
          <a:p>
            <a:fld id="{7F096F0F-C13A-41BE-A302-439C582C6542}" type="datetimeFigureOut">
              <a:rPr lang="en-GB" smtClean="0"/>
              <a:t>06/10/2022</a:t>
            </a:fld>
            <a:endParaRPr lang="en-GB"/>
          </a:p>
        </p:txBody>
      </p:sp>
      <p:sp>
        <p:nvSpPr>
          <p:cNvPr id="5" name="Footer Placeholder 4">
            <a:extLst>
              <a:ext uri="{FF2B5EF4-FFF2-40B4-BE49-F238E27FC236}">
                <a16:creationId xmlns:a16="http://schemas.microsoft.com/office/drawing/2014/main" id="{BB98475F-F92B-4C14-A1C2-3D3E93E221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D0D466-AC3C-46FE-8B37-FA204350BB7A}"/>
              </a:ext>
            </a:extLst>
          </p:cNvPr>
          <p:cNvSpPr>
            <a:spLocks noGrp="1"/>
          </p:cNvSpPr>
          <p:nvPr>
            <p:ph type="sldNum" sz="quarter" idx="12"/>
          </p:nvPr>
        </p:nvSpPr>
        <p:spPr/>
        <p:txBody>
          <a:bodyPr/>
          <a:lstStyle/>
          <a:p>
            <a:fld id="{2B416F41-C9A0-461A-BC6D-644425B5FA5F}" type="slidenum">
              <a:rPr lang="en-GB" smtClean="0"/>
              <a:t>‹#›</a:t>
            </a:fld>
            <a:endParaRPr lang="en-GB"/>
          </a:p>
        </p:txBody>
      </p:sp>
    </p:spTree>
    <p:extLst>
      <p:ext uri="{BB962C8B-B14F-4D97-AF65-F5344CB8AC3E}">
        <p14:creationId xmlns:p14="http://schemas.microsoft.com/office/powerpoint/2010/main" val="141546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F6D87-9881-4446-A1E3-652556355C0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99CBD3B-E562-4BA6-A342-1420DC8A3D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3528E4B-920A-4A57-BF4A-921C2A1B29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68E9083-C224-4A2A-9BAF-A05E971E75D7}"/>
              </a:ext>
            </a:extLst>
          </p:cNvPr>
          <p:cNvSpPr>
            <a:spLocks noGrp="1"/>
          </p:cNvSpPr>
          <p:nvPr>
            <p:ph type="dt" sz="half" idx="10"/>
          </p:nvPr>
        </p:nvSpPr>
        <p:spPr/>
        <p:txBody>
          <a:bodyPr/>
          <a:lstStyle/>
          <a:p>
            <a:fld id="{7F096F0F-C13A-41BE-A302-439C582C6542}" type="datetimeFigureOut">
              <a:rPr lang="en-GB" smtClean="0"/>
              <a:t>06/10/2022</a:t>
            </a:fld>
            <a:endParaRPr lang="en-GB"/>
          </a:p>
        </p:txBody>
      </p:sp>
      <p:sp>
        <p:nvSpPr>
          <p:cNvPr id="6" name="Footer Placeholder 5">
            <a:extLst>
              <a:ext uri="{FF2B5EF4-FFF2-40B4-BE49-F238E27FC236}">
                <a16:creationId xmlns:a16="http://schemas.microsoft.com/office/drawing/2014/main" id="{B69AA029-20DD-4F1A-B0F3-C1C4D2BE41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C66FC6B-01D2-4387-AA58-C970165A2F6D}"/>
              </a:ext>
            </a:extLst>
          </p:cNvPr>
          <p:cNvSpPr>
            <a:spLocks noGrp="1"/>
          </p:cNvSpPr>
          <p:nvPr>
            <p:ph type="sldNum" sz="quarter" idx="12"/>
          </p:nvPr>
        </p:nvSpPr>
        <p:spPr/>
        <p:txBody>
          <a:bodyPr/>
          <a:lstStyle/>
          <a:p>
            <a:fld id="{2B416F41-C9A0-461A-BC6D-644425B5FA5F}" type="slidenum">
              <a:rPr lang="en-GB" smtClean="0"/>
              <a:t>‹#›</a:t>
            </a:fld>
            <a:endParaRPr lang="en-GB"/>
          </a:p>
        </p:txBody>
      </p:sp>
    </p:spTree>
    <p:extLst>
      <p:ext uri="{BB962C8B-B14F-4D97-AF65-F5344CB8AC3E}">
        <p14:creationId xmlns:p14="http://schemas.microsoft.com/office/powerpoint/2010/main" val="1572000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85FE8-24F6-48C1-B06D-201DA684A53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BBAD7AA-C18C-4B2F-A358-92632AE431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8D4D7E-0167-443C-8950-9B253477F9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CD700D1-1315-4850-A8C2-D59B752B01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A51C42-1F03-4062-975D-536F2C0A2C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E7AA92A-8247-4AF6-AE02-19D680A42DEB}"/>
              </a:ext>
            </a:extLst>
          </p:cNvPr>
          <p:cNvSpPr>
            <a:spLocks noGrp="1"/>
          </p:cNvSpPr>
          <p:nvPr>
            <p:ph type="dt" sz="half" idx="10"/>
          </p:nvPr>
        </p:nvSpPr>
        <p:spPr/>
        <p:txBody>
          <a:bodyPr/>
          <a:lstStyle/>
          <a:p>
            <a:fld id="{7F096F0F-C13A-41BE-A302-439C582C6542}" type="datetimeFigureOut">
              <a:rPr lang="en-GB" smtClean="0"/>
              <a:t>06/10/2022</a:t>
            </a:fld>
            <a:endParaRPr lang="en-GB"/>
          </a:p>
        </p:txBody>
      </p:sp>
      <p:sp>
        <p:nvSpPr>
          <p:cNvPr id="8" name="Footer Placeholder 7">
            <a:extLst>
              <a:ext uri="{FF2B5EF4-FFF2-40B4-BE49-F238E27FC236}">
                <a16:creationId xmlns:a16="http://schemas.microsoft.com/office/drawing/2014/main" id="{1A545F78-8EF4-4E7E-8FD0-5CA2A9600FD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97831FA-BDFB-4DF0-9E27-861CE046A235}"/>
              </a:ext>
            </a:extLst>
          </p:cNvPr>
          <p:cNvSpPr>
            <a:spLocks noGrp="1"/>
          </p:cNvSpPr>
          <p:nvPr>
            <p:ph type="sldNum" sz="quarter" idx="12"/>
          </p:nvPr>
        </p:nvSpPr>
        <p:spPr/>
        <p:txBody>
          <a:bodyPr/>
          <a:lstStyle/>
          <a:p>
            <a:fld id="{2B416F41-C9A0-461A-BC6D-644425B5FA5F}" type="slidenum">
              <a:rPr lang="en-GB" smtClean="0"/>
              <a:t>‹#›</a:t>
            </a:fld>
            <a:endParaRPr lang="en-GB"/>
          </a:p>
        </p:txBody>
      </p:sp>
    </p:spTree>
    <p:extLst>
      <p:ext uri="{BB962C8B-B14F-4D97-AF65-F5344CB8AC3E}">
        <p14:creationId xmlns:p14="http://schemas.microsoft.com/office/powerpoint/2010/main" val="2262454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E9AB4-3617-4009-9692-B8AD9F8BAC2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825067A-B7E3-48FC-AF2A-E49C25B8CF93}"/>
              </a:ext>
            </a:extLst>
          </p:cNvPr>
          <p:cNvSpPr>
            <a:spLocks noGrp="1"/>
          </p:cNvSpPr>
          <p:nvPr>
            <p:ph type="dt" sz="half" idx="10"/>
          </p:nvPr>
        </p:nvSpPr>
        <p:spPr/>
        <p:txBody>
          <a:bodyPr/>
          <a:lstStyle/>
          <a:p>
            <a:fld id="{7F096F0F-C13A-41BE-A302-439C582C6542}" type="datetimeFigureOut">
              <a:rPr lang="en-GB" smtClean="0"/>
              <a:t>06/10/2022</a:t>
            </a:fld>
            <a:endParaRPr lang="en-GB"/>
          </a:p>
        </p:txBody>
      </p:sp>
      <p:sp>
        <p:nvSpPr>
          <p:cNvPr id="4" name="Footer Placeholder 3">
            <a:extLst>
              <a:ext uri="{FF2B5EF4-FFF2-40B4-BE49-F238E27FC236}">
                <a16:creationId xmlns:a16="http://schemas.microsoft.com/office/drawing/2014/main" id="{8C39FB9B-5D32-49F3-81E4-165D0314D69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F2E019C-F477-42D0-828A-1229544B9004}"/>
              </a:ext>
            </a:extLst>
          </p:cNvPr>
          <p:cNvSpPr>
            <a:spLocks noGrp="1"/>
          </p:cNvSpPr>
          <p:nvPr>
            <p:ph type="sldNum" sz="quarter" idx="12"/>
          </p:nvPr>
        </p:nvSpPr>
        <p:spPr/>
        <p:txBody>
          <a:bodyPr/>
          <a:lstStyle/>
          <a:p>
            <a:fld id="{2B416F41-C9A0-461A-BC6D-644425B5FA5F}" type="slidenum">
              <a:rPr lang="en-GB" smtClean="0"/>
              <a:t>‹#›</a:t>
            </a:fld>
            <a:endParaRPr lang="en-GB"/>
          </a:p>
        </p:txBody>
      </p:sp>
    </p:spTree>
    <p:extLst>
      <p:ext uri="{BB962C8B-B14F-4D97-AF65-F5344CB8AC3E}">
        <p14:creationId xmlns:p14="http://schemas.microsoft.com/office/powerpoint/2010/main" val="1821166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BF1BC-8530-422C-88B2-DA64F66527C4}"/>
              </a:ext>
            </a:extLst>
          </p:cNvPr>
          <p:cNvSpPr>
            <a:spLocks noGrp="1"/>
          </p:cNvSpPr>
          <p:nvPr>
            <p:ph type="dt" sz="half" idx="10"/>
          </p:nvPr>
        </p:nvSpPr>
        <p:spPr/>
        <p:txBody>
          <a:bodyPr/>
          <a:lstStyle/>
          <a:p>
            <a:fld id="{7F096F0F-C13A-41BE-A302-439C582C6542}" type="datetimeFigureOut">
              <a:rPr lang="en-GB" smtClean="0"/>
              <a:t>06/10/2022</a:t>
            </a:fld>
            <a:endParaRPr lang="en-GB"/>
          </a:p>
        </p:txBody>
      </p:sp>
      <p:sp>
        <p:nvSpPr>
          <p:cNvPr id="3" name="Footer Placeholder 2">
            <a:extLst>
              <a:ext uri="{FF2B5EF4-FFF2-40B4-BE49-F238E27FC236}">
                <a16:creationId xmlns:a16="http://schemas.microsoft.com/office/drawing/2014/main" id="{3A4E6959-DF97-4EBC-B7E9-B5977AD1305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D43F0CB-9929-4866-85B0-B43FEDBF4EBC}"/>
              </a:ext>
            </a:extLst>
          </p:cNvPr>
          <p:cNvSpPr>
            <a:spLocks noGrp="1"/>
          </p:cNvSpPr>
          <p:nvPr>
            <p:ph type="sldNum" sz="quarter" idx="12"/>
          </p:nvPr>
        </p:nvSpPr>
        <p:spPr/>
        <p:txBody>
          <a:bodyPr/>
          <a:lstStyle/>
          <a:p>
            <a:fld id="{2B416F41-C9A0-461A-BC6D-644425B5FA5F}" type="slidenum">
              <a:rPr lang="en-GB" smtClean="0"/>
              <a:t>‹#›</a:t>
            </a:fld>
            <a:endParaRPr lang="en-GB"/>
          </a:p>
        </p:txBody>
      </p:sp>
    </p:spTree>
    <p:extLst>
      <p:ext uri="{BB962C8B-B14F-4D97-AF65-F5344CB8AC3E}">
        <p14:creationId xmlns:p14="http://schemas.microsoft.com/office/powerpoint/2010/main" val="2513358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80A24-C6C9-41BF-A4A7-070BE0B5A9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FBA3F10-C710-48B4-8201-D33A16F0A9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2CBE41D-2815-46CB-98F8-DB176E7C6F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A4FD6C-F680-4C25-86C5-C99D8CD5C314}"/>
              </a:ext>
            </a:extLst>
          </p:cNvPr>
          <p:cNvSpPr>
            <a:spLocks noGrp="1"/>
          </p:cNvSpPr>
          <p:nvPr>
            <p:ph type="dt" sz="half" idx="10"/>
          </p:nvPr>
        </p:nvSpPr>
        <p:spPr/>
        <p:txBody>
          <a:bodyPr/>
          <a:lstStyle/>
          <a:p>
            <a:fld id="{7F096F0F-C13A-41BE-A302-439C582C6542}" type="datetimeFigureOut">
              <a:rPr lang="en-GB" smtClean="0"/>
              <a:t>06/10/2022</a:t>
            </a:fld>
            <a:endParaRPr lang="en-GB"/>
          </a:p>
        </p:txBody>
      </p:sp>
      <p:sp>
        <p:nvSpPr>
          <p:cNvPr id="6" name="Footer Placeholder 5">
            <a:extLst>
              <a:ext uri="{FF2B5EF4-FFF2-40B4-BE49-F238E27FC236}">
                <a16:creationId xmlns:a16="http://schemas.microsoft.com/office/drawing/2014/main" id="{5903A79F-6F7F-4A7F-9061-87D846D33B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198A15-162C-4BD4-B2EC-8C2D56217418}"/>
              </a:ext>
            </a:extLst>
          </p:cNvPr>
          <p:cNvSpPr>
            <a:spLocks noGrp="1"/>
          </p:cNvSpPr>
          <p:nvPr>
            <p:ph type="sldNum" sz="quarter" idx="12"/>
          </p:nvPr>
        </p:nvSpPr>
        <p:spPr/>
        <p:txBody>
          <a:bodyPr/>
          <a:lstStyle/>
          <a:p>
            <a:fld id="{2B416F41-C9A0-461A-BC6D-644425B5FA5F}" type="slidenum">
              <a:rPr lang="en-GB" smtClean="0"/>
              <a:t>‹#›</a:t>
            </a:fld>
            <a:endParaRPr lang="en-GB"/>
          </a:p>
        </p:txBody>
      </p:sp>
    </p:spTree>
    <p:extLst>
      <p:ext uri="{BB962C8B-B14F-4D97-AF65-F5344CB8AC3E}">
        <p14:creationId xmlns:p14="http://schemas.microsoft.com/office/powerpoint/2010/main" val="3831565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C9E11-1B05-4283-AE01-C98EC84B5D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830B373-7B82-4E52-8596-ED531DF00B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CB00380-777E-47CD-847E-6DD54B8B8B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0AC9DA-FD33-4FA7-BEB0-8AFD26FBBB72}"/>
              </a:ext>
            </a:extLst>
          </p:cNvPr>
          <p:cNvSpPr>
            <a:spLocks noGrp="1"/>
          </p:cNvSpPr>
          <p:nvPr>
            <p:ph type="dt" sz="half" idx="10"/>
          </p:nvPr>
        </p:nvSpPr>
        <p:spPr/>
        <p:txBody>
          <a:bodyPr/>
          <a:lstStyle/>
          <a:p>
            <a:fld id="{7F096F0F-C13A-41BE-A302-439C582C6542}" type="datetimeFigureOut">
              <a:rPr lang="en-GB" smtClean="0"/>
              <a:t>06/10/2022</a:t>
            </a:fld>
            <a:endParaRPr lang="en-GB"/>
          </a:p>
        </p:txBody>
      </p:sp>
      <p:sp>
        <p:nvSpPr>
          <p:cNvPr id="6" name="Footer Placeholder 5">
            <a:extLst>
              <a:ext uri="{FF2B5EF4-FFF2-40B4-BE49-F238E27FC236}">
                <a16:creationId xmlns:a16="http://schemas.microsoft.com/office/drawing/2014/main" id="{9C93935A-ABB5-45F0-88FC-6FDDCEE5BEC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50EF608-3BFD-4896-A0A7-92D26F52FCD1}"/>
              </a:ext>
            </a:extLst>
          </p:cNvPr>
          <p:cNvSpPr>
            <a:spLocks noGrp="1"/>
          </p:cNvSpPr>
          <p:nvPr>
            <p:ph type="sldNum" sz="quarter" idx="12"/>
          </p:nvPr>
        </p:nvSpPr>
        <p:spPr/>
        <p:txBody>
          <a:bodyPr/>
          <a:lstStyle/>
          <a:p>
            <a:fld id="{2B416F41-C9A0-461A-BC6D-644425B5FA5F}" type="slidenum">
              <a:rPr lang="en-GB" smtClean="0"/>
              <a:t>‹#›</a:t>
            </a:fld>
            <a:endParaRPr lang="en-GB"/>
          </a:p>
        </p:txBody>
      </p:sp>
    </p:spTree>
    <p:extLst>
      <p:ext uri="{BB962C8B-B14F-4D97-AF65-F5344CB8AC3E}">
        <p14:creationId xmlns:p14="http://schemas.microsoft.com/office/powerpoint/2010/main" val="1100006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44E587-7BA6-4289-9F1C-4D07C8CDAB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78D475B-845E-4730-9DA8-44D0EB6F09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E25982-98FE-499B-BF5E-1C52EC842F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096F0F-C13A-41BE-A302-439C582C6542}" type="datetimeFigureOut">
              <a:rPr lang="en-GB" smtClean="0"/>
              <a:t>06/10/2022</a:t>
            </a:fld>
            <a:endParaRPr lang="en-GB"/>
          </a:p>
        </p:txBody>
      </p:sp>
      <p:sp>
        <p:nvSpPr>
          <p:cNvPr id="5" name="Footer Placeholder 4">
            <a:extLst>
              <a:ext uri="{FF2B5EF4-FFF2-40B4-BE49-F238E27FC236}">
                <a16:creationId xmlns:a16="http://schemas.microsoft.com/office/drawing/2014/main" id="{CE312E2A-9EF6-4643-8DCF-E33DE42C5A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F589DDB-A1C0-4A26-964A-C769426810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416F41-C9A0-461A-BC6D-644425B5FA5F}" type="slidenum">
              <a:rPr lang="en-GB" smtClean="0"/>
              <a:t>‹#›</a:t>
            </a:fld>
            <a:endParaRPr lang="en-GB"/>
          </a:p>
        </p:txBody>
      </p:sp>
    </p:spTree>
    <p:extLst>
      <p:ext uri="{BB962C8B-B14F-4D97-AF65-F5344CB8AC3E}">
        <p14:creationId xmlns:p14="http://schemas.microsoft.com/office/powerpoint/2010/main" val="4263453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ositivepsychlopedia.com/year-of-happy/what-is-savorin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ur03.safelinks.protection.outlook.com/?url=http%3A%2F%2Fwww.vatican.va%2Fcontent%2Ffrancesco%2Fen%2Fapost_exhortations%2Fdocuments%2Fpapa-francesco_esortazione-ap_20131124_evangelii-gaudium.html%23_ftn64&amp;data=04%7C01%7Cbob.levesley%40sheffield.gov.uk%7C66d6e2ba8ae94a0adaad08d8d27774bb%7Ca1ba59b9720448d8a3607770245ad4a9%7C0%7C0%7C637490757786694119%7CUnknown%7CTWFpbGZsb3d8eyJWIjoiMC4wLjAwMDAiLCJQIjoiV2luMzIiLCJBTiI6Ik1haWwiLCJXVCI6Mn0%3D%7C1000&amp;sdata=Ly5eSpLWTscfz0uOpEptugKfA4Yj1pJmSkpN%2F9sLc4k%3D&amp;reserved=0"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ikbukOSX_f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Take Notice: Part Two</a:t>
            </a:r>
          </a:p>
        </p:txBody>
      </p:sp>
      <p:sp>
        <p:nvSpPr>
          <p:cNvPr id="3" name="Subtitle 2"/>
          <p:cNvSpPr>
            <a:spLocks noGrp="1"/>
          </p:cNvSpPr>
          <p:nvPr>
            <p:ph type="subTitle" idx="1"/>
          </p:nvPr>
        </p:nvSpPr>
        <p:spPr/>
        <p:txBody>
          <a:bodyPr/>
          <a:lstStyle/>
          <a:p>
            <a:r>
              <a:rPr lang="en-GB" sz="4400" dirty="0"/>
              <a:t>Savouring</a:t>
            </a:r>
          </a:p>
          <a:p>
            <a:r>
              <a:rPr lang="en-GB" dirty="0"/>
              <a:t>Moving towards the Human Being</a:t>
            </a:r>
          </a:p>
        </p:txBody>
      </p:sp>
    </p:spTree>
    <p:extLst>
      <p:ext uri="{BB962C8B-B14F-4D97-AF65-F5344CB8AC3E}">
        <p14:creationId xmlns:p14="http://schemas.microsoft.com/office/powerpoint/2010/main" val="2805428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Fred Bryant and Joe </a:t>
            </a:r>
            <a:r>
              <a:rPr lang="en-GB" dirty="0" err="1"/>
              <a:t>Veroff</a:t>
            </a:r>
            <a:endParaRPr lang="en-GB" dirty="0"/>
          </a:p>
        </p:txBody>
      </p:sp>
      <p:sp>
        <p:nvSpPr>
          <p:cNvPr id="3" name="Content Placeholder 2"/>
          <p:cNvSpPr>
            <a:spLocks noGrp="1"/>
          </p:cNvSpPr>
          <p:nvPr>
            <p:ph idx="1"/>
          </p:nvPr>
        </p:nvSpPr>
        <p:spPr/>
        <p:txBody>
          <a:bodyPr>
            <a:normAutofit lnSpcReduction="10000"/>
          </a:bodyPr>
          <a:lstStyle/>
          <a:p>
            <a:r>
              <a:rPr lang="en-GB" sz="3200" dirty="0"/>
              <a:t>Bryant and </a:t>
            </a:r>
            <a:r>
              <a:rPr lang="en-GB" sz="3200" dirty="0" err="1"/>
              <a:t>Veroff</a:t>
            </a:r>
            <a:r>
              <a:rPr lang="en-GB" sz="3200" dirty="0"/>
              <a:t> define savouring as the capacity to attend to, appreciate, and enhance the positive experiences in your life.</a:t>
            </a:r>
          </a:p>
          <a:p>
            <a:pPr marL="0" indent="0">
              <a:buNone/>
            </a:pPr>
            <a:r>
              <a:rPr lang="en-GB" sz="3200" dirty="0"/>
              <a:t>“When we savour, we’re having positive feelings and we’re aware of them. So savouring is mindful, but it’s not the same as mindfulness – instead of being aware of whatever happens in the present, it involves deliberately focusing on and retaining positive feelings.” (</a:t>
            </a:r>
            <a:r>
              <a:rPr lang="en-GB" sz="3200" dirty="0">
                <a:hlinkClick r:id="rId3"/>
              </a:rPr>
              <a:t>https://positivepsychlopedia.com/year-of-happy/what-is-savoring/</a:t>
            </a:r>
            <a:r>
              <a:rPr lang="en-GB" sz="3200" dirty="0"/>
              <a:t>)</a:t>
            </a:r>
          </a:p>
          <a:p>
            <a:pPr marL="0" indent="0">
              <a:buNone/>
            </a:pPr>
            <a:endParaRPr lang="en-GB" dirty="0"/>
          </a:p>
        </p:txBody>
      </p:sp>
    </p:spTree>
    <p:extLst>
      <p:ext uri="{BB962C8B-B14F-4D97-AF65-F5344CB8AC3E}">
        <p14:creationId xmlns:p14="http://schemas.microsoft.com/office/powerpoint/2010/main" val="2627970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buNone/>
            </a:pPr>
            <a:r>
              <a:rPr lang="en-GB" dirty="0"/>
              <a:t>Fred B. Bryant and Joseph </a:t>
            </a:r>
            <a:r>
              <a:rPr lang="en-GB" dirty="0" err="1"/>
              <a:t>Veroff</a:t>
            </a:r>
            <a:r>
              <a:rPr lang="en-GB" dirty="0"/>
              <a:t> identify nine different strategies that people commonly use to enhance their savouring. All of them serve three common aims: </a:t>
            </a:r>
          </a:p>
          <a:p>
            <a:pPr marL="514350" indent="-514350">
              <a:buFont typeface="+mj-lt"/>
              <a:buAutoNum type="arabicPeriod"/>
            </a:pPr>
            <a:r>
              <a:rPr lang="en-GB" dirty="0"/>
              <a:t>helping us move into a savouring mindset (instead of worrying or ruminating, for example), </a:t>
            </a:r>
          </a:p>
          <a:p>
            <a:pPr marL="514350" indent="-514350">
              <a:buFont typeface="+mj-lt"/>
              <a:buAutoNum type="arabicPeriod"/>
            </a:pPr>
            <a:r>
              <a:rPr lang="en-GB" dirty="0"/>
              <a:t>making the savouring last longer, or </a:t>
            </a:r>
          </a:p>
          <a:p>
            <a:pPr marL="514350" indent="-514350">
              <a:buFont typeface="+mj-lt"/>
              <a:buAutoNum type="arabicPeriod"/>
            </a:pPr>
            <a:r>
              <a:rPr lang="en-GB" dirty="0"/>
              <a:t>making it more intense.</a:t>
            </a:r>
          </a:p>
        </p:txBody>
      </p:sp>
    </p:spTree>
    <p:extLst>
      <p:ext uri="{BB962C8B-B14F-4D97-AF65-F5344CB8AC3E}">
        <p14:creationId xmlns:p14="http://schemas.microsoft.com/office/powerpoint/2010/main" val="3801163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4929"/>
            <a:ext cx="10515600" cy="777875"/>
          </a:xfrm>
        </p:spPr>
        <p:txBody>
          <a:bodyPr/>
          <a:lstStyle/>
          <a:p>
            <a:pPr algn="ctr"/>
            <a:r>
              <a:rPr lang="en-GB" dirty="0"/>
              <a:t>Nine Mindsets</a:t>
            </a:r>
          </a:p>
        </p:txBody>
      </p:sp>
      <p:sp>
        <p:nvSpPr>
          <p:cNvPr id="3" name="Content Placeholder 2"/>
          <p:cNvSpPr>
            <a:spLocks noGrp="1"/>
          </p:cNvSpPr>
          <p:nvPr>
            <p:ph idx="1"/>
          </p:nvPr>
        </p:nvSpPr>
        <p:spPr>
          <a:xfrm>
            <a:off x="838200" y="1022804"/>
            <a:ext cx="10515600" cy="5590267"/>
          </a:xfrm>
        </p:spPr>
        <p:txBody>
          <a:bodyPr>
            <a:normAutofit/>
          </a:bodyPr>
          <a:lstStyle/>
          <a:p>
            <a:r>
              <a:rPr lang="en-GB" sz="3600" dirty="0"/>
              <a:t>Sharing with others – talked about this yesterday</a:t>
            </a:r>
          </a:p>
          <a:p>
            <a:r>
              <a:rPr lang="en-GB" sz="3600" dirty="0"/>
              <a:t>Memory building – actively note details</a:t>
            </a:r>
          </a:p>
          <a:p>
            <a:r>
              <a:rPr lang="en-GB" sz="3600" dirty="0"/>
              <a:t>Self-congratulation – how proud we are of this</a:t>
            </a:r>
          </a:p>
          <a:p>
            <a:r>
              <a:rPr lang="en-GB" sz="3600" dirty="0"/>
              <a:t>Sensory-perceptual sharpening – focus on one sense</a:t>
            </a:r>
          </a:p>
          <a:p>
            <a:r>
              <a:rPr lang="en-GB" sz="3600" dirty="0"/>
              <a:t>Comparison – what if this hadn’t happened?</a:t>
            </a:r>
          </a:p>
          <a:p>
            <a:r>
              <a:rPr lang="en-GB" sz="3600" dirty="0"/>
              <a:t>Absorption – being fully immersed and present</a:t>
            </a:r>
          </a:p>
          <a:p>
            <a:r>
              <a:rPr lang="en-GB" sz="3600" dirty="0"/>
              <a:t>Behavioural expression – physical expressions</a:t>
            </a:r>
          </a:p>
          <a:p>
            <a:r>
              <a:rPr lang="en-GB" sz="3600" dirty="0"/>
              <a:t>Counting blessings – practicing gratitude for the event</a:t>
            </a:r>
          </a:p>
          <a:p>
            <a:r>
              <a:rPr lang="en-GB" sz="3600" dirty="0"/>
              <a:t>Temporal awareness – remember it won’t last forever</a:t>
            </a:r>
          </a:p>
        </p:txBody>
      </p:sp>
    </p:spTree>
    <p:extLst>
      <p:ext uri="{BB962C8B-B14F-4D97-AF65-F5344CB8AC3E}">
        <p14:creationId xmlns:p14="http://schemas.microsoft.com/office/powerpoint/2010/main" val="52766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Savouring </a:t>
            </a:r>
            <a:r>
              <a:rPr lang="en-GB" dirty="0"/>
              <a:t>our faith</a:t>
            </a:r>
          </a:p>
        </p:txBody>
      </p:sp>
      <p:sp>
        <p:nvSpPr>
          <p:cNvPr id="3" name="Content Placeholder 2"/>
          <p:cNvSpPr>
            <a:spLocks noGrp="1"/>
          </p:cNvSpPr>
          <p:nvPr>
            <p:ph idx="1"/>
          </p:nvPr>
        </p:nvSpPr>
        <p:spPr/>
        <p:txBody>
          <a:bodyPr>
            <a:normAutofit/>
          </a:bodyPr>
          <a:lstStyle/>
          <a:p>
            <a:r>
              <a:rPr lang="en-GB" dirty="0"/>
              <a:t>What about our faith becomes so familiar that we forget to notice its beauty?</a:t>
            </a:r>
          </a:p>
          <a:p>
            <a:r>
              <a:rPr lang="en-GB" dirty="0"/>
              <a:t>Are our “words of faith” so familiar that they lose their power?</a:t>
            </a:r>
          </a:p>
          <a:p>
            <a:r>
              <a:rPr lang="en-GB" dirty="0"/>
              <a:t>Are our symbols so “everyday” that their significance is diminished?</a:t>
            </a:r>
          </a:p>
          <a:p>
            <a:r>
              <a:rPr lang="en-GB" dirty="0"/>
              <a:t>Do we rejoice in our practice?</a:t>
            </a:r>
          </a:p>
          <a:p>
            <a:r>
              <a:rPr lang="en-GB" dirty="0"/>
              <a:t>Has scripture lost its power, beauty and wonder?</a:t>
            </a:r>
          </a:p>
          <a:p>
            <a:r>
              <a:rPr lang="en-GB" dirty="0">
                <a:solidFill>
                  <a:srgbClr val="000000"/>
                </a:solidFill>
              </a:rPr>
              <a:t>Have we adopted the “</a:t>
            </a:r>
            <a:r>
              <a:rPr lang="en-GB" b="0" i="0" u="none" strike="noStrike" baseline="0" dirty="0">
                <a:solidFill>
                  <a:srgbClr val="000000"/>
                </a:solidFill>
              </a:rPr>
              <a:t>grey pragmatism” or “tomb psychology” referred to in </a:t>
            </a:r>
            <a:r>
              <a:rPr lang="en-GB" b="0" i="0" u="none" strike="noStrike" baseline="0" dirty="0" err="1">
                <a:solidFill>
                  <a:srgbClr val="000000"/>
                </a:solidFill>
              </a:rPr>
              <a:t>Evangelii</a:t>
            </a:r>
            <a:r>
              <a:rPr lang="en-GB" b="0" i="0" u="none" strike="noStrike" baseline="0" dirty="0">
                <a:solidFill>
                  <a:srgbClr val="000000"/>
                </a:solidFill>
              </a:rPr>
              <a:t> Gaudium?</a:t>
            </a:r>
            <a:endParaRPr lang="en-GB" dirty="0"/>
          </a:p>
          <a:p>
            <a:endParaRPr lang="en-GB" dirty="0"/>
          </a:p>
        </p:txBody>
      </p:sp>
    </p:spTree>
    <p:extLst>
      <p:ext uri="{BB962C8B-B14F-4D97-AF65-F5344CB8AC3E}">
        <p14:creationId xmlns:p14="http://schemas.microsoft.com/office/powerpoint/2010/main" val="146167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6E5689-6004-40E2-817E-B83078368D12}"/>
              </a:ext>
            </a:extLst>
          </p:cNvPr>
          <p:cNvSpPr>
            <a:spLocks noGrp="1"/>
          </p:cNvSpPr>
          <p:nvPr>
            <p:ph type="title"/>
          </p:nvPr>
        </p:nvSpPr>
        <p:spPr>
          <a:xfrm>
            <a:off x="841248" y="548640"/>
            <a:ext cx="3600860" cy="5431536"/>
          </a:xfrm>
        </p:spPr>
        <p:txBody>
          <a:bodyPr>
            <a:normAutofit/>
          </a:bodyPr>
          <a:lstStyle/>
          <a:p>
            <a:pPr algn="ctr"/>
            <a:r>
              <a:rPr lang="en-GB" sz="8000" dirty="0"/>
              <a:t>Lectio Divina</a:t>
            </a:r>
            <a:br>
              <a:rPr lang="en-GB" sz="5400" dirty="0"/>
            </a:br>
            <a:br>
              <a:rPr lang="en-GB" sz="5400" dirty="0"/>
            </a:br>
            <a:r>
              <a:rPr lang="en-GB" sz="5400" dirty="0"/>
              <a:t>Martha and Mary</a:t>
            </a:r>
            <a:br>
              <a:rPr lang="en-GB" sz="5400" dirty="0"/>
            </a:br>
            <a:endParaRPr lang="en-GB" sz="5400" dirty="0"/>
          </a:p>
        </p:txBody>
      </p:sp>
      <p:sp>
        <p:nvSpPr>
          <p:cNvPr id="8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841E43E-464D-4785-A6EC-529719373168}"/>
              </a:ext>
            </a:extLst>
          </p:cNvPr>
          <p:cNvSpPr>
            <a:spLocks noGrp="1"/>
          </p:cNvSpPr>
          <p:nvPr>
            <p:ph idx="1"/>
          </p:nvPr>
        </p:nvSpPr>
        <p:spPr>
          <a:xfrm>
            <a:off x="5126418" y="552091"/>
            <a:ext cx="6224335" cy="5431536"/>
          </a:xfrm>
        </p:spPr>
        <p:txBody>
          <a:bodyPr anchor="ctr">
            <a:normAutofit/>
          </a:bodyPr>
          <a:lstStyle/>
          <a:p>
            <a:endParaRPr lang="en-GB" sz="2200" dirty="0"/>
          </a:p>
          <a:p>
            <a:pPr marL="0" indent="0">
              <a:buNone/>
            </a:pPr>
            <a:r>
              <a:rPr lang="en-GB" sz="3600" dirty="0"/>
              <a:t>Human Being or Human Doing?</a:t>
            </a:r>
          </a:p>
        </p:txBody>
      </p:sp>
    </p:spTree>
    <p:extLst>
      <p:ext uri="{BB962C8B-B14F-4D97-AF65-F5344CB8AC3E}">
        <p14:creationId xmlns:p14="http://schemas.microsoft.com/office/powerpoint/2010/main" val="1046376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A19A6-4BB8-4047-945C-6DAD51C709FF}"/>
              </a:ext>
            </a:extLst>
          </p:cNvPr>
          <p:cNvSpPr>
            <a:spLocks noGrp="1"/>
          </p:cNvSpPr>
          <p:nvPr>
            <p:ph type="title"/>
          </p:nvPr>
        </p:nvSpPr>
        <p:spPr/>
        <p:txBody>
          <a:bodyPr/>
          <a:lstStyle/>
          <a:p>
            <a:pPr algn="ctr"/>
            <a:r>
              <a:rPr lang="en-GB" dirty="0"/>
              <a:t>Lectio Divina – Scriptural Savouring</a:t>
            </a:r>
          </a:p>
        </p:txBody>
      </p:sp>
      <p:sp>
        <p:nvSpPr>
          <p:cNvPr id="3" name="Content Placeholder 2">
            <a:extLst>
              <a:ext uri="{FF2B5EF4-FFF2-40B4-BE49-F238E27FC236}">
                <a16:creationId xmlns:a16="http://schemas.microsoft.com/office/drawing/2014/main" id="{D73B74C9-00A4-4920-BD1A-B6BA10A6941E}"/>
              </a:ext>
            </a:extLst>
          </p:cNvPr>
          <p:cNvSpPr>
            <a:spLocks noGrp="1"/>
          </p:cNvSpPr>
          <p:nvPr>
            <p:ph idx="1"/>
          </p:nvPr>
        </p:nvSpPr>
        <p:spPr/>
        <p:txBody>
          <a:bodyPr/>
          <a:lstStyle/>
          <a:p>
            <a:r>
              <a:rPr lang="en-GB" dirty="0"/>
              <a:t>Luke 10: 38 – 42 </a:t>
            </a:r>
          </a:p>
          <a:p>
            <a:r>
              <a:rPr lang="en-GB"/>
              <a:t>In </a:t>
            </a:r>
            <a:r>
              <a:rPr lang="en-GB" dirty="0"/>
              <a:t>groups we will consider this story.</a:t>
            </a:r>
          </a:p>
          <a:p>
            <a:r>
              <a:rPr lang="en-GB" dirty="0"/>
              <a:t>While you carry out this activity smell/taste/listen/touch etc </a:t>
            </a:r>
          </a:p>
          <a:p>
            <a:r>
              <a:rPr lang="en-GB" dirty="0"/>
              <a:t>Do you think any of the Nine Mindsets help you to savour the readings more completely?</a:t>
            </a:r>
          </a:p>
          <a:p>
            <a:r>
              <a:rPr lang="en-GB" dirty="0"/>
              <a:t>Could we employ this within our spiritual life to help us make this a fuller experience.</a:t>
            </a:r>
          </a:p>
          <a:p>
            <a:endParaRPr lang="en-GB" dirty="0"/>
          </a:p>
        </p:txBody>
      </p:sp>
    </p:spTree>
    <p:extLst>
      <p:ext uri="{BB962C8B-B14F-4D97-AF65-F5344CB8AC3E}">
        <p14:creationId xmlns:p14="http://schemas.microsoft.com/office/powerpoint/2010/main" val="347941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What Works Centre for Wellbeing&amp;#39; linked funding opportunities with  ESRC/AHRC | MMU Research and Knowledge Exchange Blog">
            <a:extLst>
              <a:ext uri="{FF2B5EF4-FFF2-40B4-BE49-F238E27FC236}">
                <a16:creationId xmlns:a16="http://schemas.microsoft.com/office/drawing/2014/main" id="{B4DA3615-E896-4843-B6F4-8AC0375934B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43467" y="1667412"/>
            <a:ext cx="10905066" cy="352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989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0F834-474B-41AE-8787-D5B5E2B8EC24}"/>
              </a:ext>
            </a:extLst>
          </p:cNvPr>
          <p:cNvSpPr>
            <a:spLocks noGrp="1"/>
          </p:cNvSpPr>
          <p:nvPr>
            <p:ph type="title"/>
          </p:nvPr>
        </p:nvSpPr>
        <p:spPr/>
        <p:txBody>
          <a:bodyPr/>
          <a:lstStyle/>
          <a:p>
            <a:pPr algn="ctr"/>
            <a:r>
              <a:rPr lang="en-GB" dirty="0"/>
              <a:t>Three Good Things</a:t>
            </a:r>
          </a:p>
        </p:txBody>
      </p:sp>
      <p:sp>
        <p:nvSpPr>
          <p:cNvPr id="3" name="Content Placeholder 2">
            <a:extLst>
              <a:ext uri="{FF2B5EF4-FFF2-40B4-BE49-F238E27FC236}">
                <a16:creationId xmlns:a16="http://schemas.microsoft.com/office/drawing/2014/main" id="{9C1325AA-3062-4CFF-B858-C73D5662B6D4}"/>
              </a:ext>
            </a:extLst>
          </p:cNvPr>
          <p:cNvSpPr>
            <a:spLocks noGrp="1"/>
          </p:cNvSpPr>
          <p:nvPr>
            <p:ph idx="1"/>
          </p:nvPr>
        </p:nvSpPr>
        <p:spPr>
          <a:xfrm>
            <a:off x="838200" y="1504950"/>
            <a:ext cx="10515600" cy="5181600"/>
          </a:xfrm>
        </p:spPr>
        <p:txBody>
          <a:bodyPr>
            <a:normAutofit/>
          </a:bodyPr>
          <a:lstStyle/>
          <a:p>
            <a:r>
              <a:rPr lang="en-GB" dirty="0"/>
              <a:t>Improving wellbeing for up to 6 months (Sheldon and Lyubomirsky, 2004; Seligman et al, 2005)</a:t>
            </a:r>
          </a:p>
          <a:p>
            <a:r>
              <a:rPr lang="en-GB" dirty="0"/>
              <a:t>At the end of the day think of 3 things that went well for you that day</a:t>
            </a:r>
          </a:p>
          <a:p>
            <a:r>
              <a:rPr lang="en-GB" dirty="0"/>
              <a:t>Three caveats:</a:t>
            </a:r>
          </a:p>
          <a:p>
            <a:pPr lvl="1"/>
            <a:r>
              <a:rPr lang="en-GB" dirty="0"/>
              <a:t>write it down – helps with focus, </a:t>
            </a:r>
          </a:p>
          <a:p>
            <a:pPr lvl="1"/>
            <a:r>
              <a:rPr lang="en-GB" dirty="0"/>
              <a:t>reflect on your role in it – gives sense of control, </a:t>
            </a:r>
          </a:p>
          <a:p>
            <a:pPr lvl="1"/>
            <a:r>
              <a:rPr lang="en-GB" dirty="0"/>
              <a:t>timing is significant (every night for a week or once a week for 6 months)</a:t>
            </a:r>
          </a:p>
          <a:p>
            <a:r>
              <a:rPr lang="en-GB" dirty="0"/>
              <a:t>Studies show that those did this 3 times a week for 6 weeks got a bit worse but those who continue to “count their blessings” occasionally but regularly do best of all.</a:t>
            </a:r>
          </a:p>
          <a:p>
            <a:r>
              <a:rPr lang="en-GB" dirty="0"/>
              <a:t>Notice the good things in life but not so that it becomes a chore!!</a:t>
            </a:r>
          </a:p>
          <a:p>
            <a:endParaRPr lang="en-GB" dirty="0"/>
          </a:p>
        </p:txBody>
      </p:sp>
    </p:spTree>
    <p:extLst>
      <p:ext uri="{BB962C8B-B14F-4D97-AF65-F5344CB8AC3E}">
        <p14:creationId xmlns:p14="http://schemas.microsoft.com/office/powerpoint/2010/main" val="4137317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13222-32AE-4091-A505-40040C74D740}"/>
              </a:ext>
            </a:extLst>
          </p:cNvPr>
          <p:cNvSpPr>
            <a:spLocks noGrp="1"/>
          </p:cNvSpPr>
          <p:nvPr>
            <p:ph type="title"/>
          </p:nvPr>
        </p:nvSpPr>
        <p:spPr>
          <a:xfrm>
            <a:off x="838200" y="336551"/>
            <a:ext cx="10515600" cy="596900"/>
          </a:xfrm>
        </p:spPr>
        <p:txBody>
          <a:bodyPr>
            <a:normAutofit fontScale="90000"/>
          </a:bodyPr>
          <a:lstStyle/>
          <a:p>
            <a:pPr algn="ctr"/>
            <a:r>
              <a:rPr lang="en-GB" dirty="0"/>
              <a:t>Some strategies to promote savouring</a:t>
            </a:r>
          </a:p>
        </p:txBody>
      </p:sp>
      <p:sp>
        <p:nvSpPr>
          <p:cNvPr id="3" name="Content Placeholder 2">
            <a:extLst>
              <a:ext uri="{FF2B5EF4-FFF2-40B4-BE49-F238E27FC236}">
                <a16:creationId xmlns:a16="http://schemas.microsoft.com/office/drawing/2014/main" id="{3947275C-FABA-4196-AEE3-FA8EF8D5AE44}"/>
              </a:ext>
            </a:extLst>
          </p:cNvPr>
          <p:cNvSpPr>
            <a:spLocks noGrp="1"/>
          </p:cNvSpPr>
          <p:nvPr>
            <p:ph idx="1"/>
          </p:nvPr>
        </p:nvSpPr>
        <p:spPr>
          <a:xfrm>
            <a:off x="838200" y="1066800"/>
            <a:ext cx="10515600" cy="5667375"/>
          </a:xfrm>
        </p:spPr>
        <p:txBody>
          <a:bodyPr>
            <a:normAutofit fontScale="77500" lnSpcReduction="20000"/>
          </a:bodyPr>
          <a:lstStyle/>
          <a:p>
            <a:pPr algn="l"/>
            <a:r>
              <a:rPr lang="en-GB" b="1" i="0" dirty="0">
                <a:solidFill>
                  <a:srgbClr val="444444"/>
                </a:solidFill>
                <a:effectLst/>
                <a:latin typeface="Arimo"/>
              </a:rPr>
              <a:t>The Daily Vacation Exercise. </a:t>
            </a:r>
            <a:r>
              <a:rPr lang="en-GB" b="0" i="0" dirty="0">
                <a:solidFill>
                  <a:srgbClr val="444444"/>
                </a:solidFill>
                <a:effectLst/>
                <a:latin typeface="Arimo"/>
              </a:rPr>
              <a:t>In this exercise, you carve out 20 minutes every day for a week to do something enjoyable. It should be totally uninterrupted time, free from distractions, worries, and stresses. During your “mini vacation,” try to focus fully on what you’re feeling and express </a:t>
            </a:r>
            <a:r>
              <a:rPr lang="en-GB" b="0" i="0">
                <a:solidFill>
                  <a:srgbClr val="444444"/>
                </a:solidFill>
                <a:effectLst/>
                <a:latin typeface="Arimo"/>
              </a:rPr>
              <a:t>it. </a:t>
            </a:r>
            <a:r>
              <a:rPr lang="en-GB" b="0" i="0" dirty="0">
                <a:solidFill>
                  <a:srgbClr val="444444"/>
                </a:solidFill>
                <a:effectLst/>
                <a:latin typeface="Arimo"/>
              </a:rPr>
              <a:t>Need inspiration? Try a Savouring Walk, reading a book at a cafe, visiting a new museum, taking a bath, or eating a new food.</a:t>
            </a:r>
          </a:p>
          <a:p>
            <a:pPr algn="l"/>
            <a:r>
              <a:rPr lang="en-GB" b="0" i="0" dirty="0">
                <a:solidFill>
                  <a:srgbClr val="444444"/>
                </a:solidFill>
                <a:effectLst/>
                <a:latin typeface="Arimo"/>
              </a:rPr>
              <a:t>At the end of the 20 minutes, plan your next day’s vacation and start looking forward to it. At the end of the day, reflect on your vacation and relive the feelings. At the end of the week, reflect on all your vacations and enjoy them anew. All this should make you happier. </a:t>
            </a:r>
          </a:p>
          <a:p>
            <a:pPr algn="l"/>
            <a:r>
              <a:rPr lang="en-GB" b="1" i="0" dirty="0">
                <a:solidFill>
                  <a:srgbClr val="444444"/>
                </a:solidFill>
                <a:effectLst/>
                <a:latin typeface="Arimo"/>
              </a:rPr>
              <a:t>The Life Review Exercise. </a:t>
            </a:r>
            <a:r>
              <a:rPr lang="en-GB" b="0" i="0" dirty="0">
                <a:solidFill>
                  <a:srgbClr val="444444"/>
                </a:solidFill>
                <a:effectLst/>
                <a:latin typeface="Arimo"/>
              </a:rPr>
              <a:t>In this exercise, you write about three savouring experiences from the past. You should record as much detail as you can, including when they happened, where you were, and who you were with. Start with one, and then try to think of a similar savouring experience for the second. For the third, write about the first time you savoured something similar. The process of connecting related experiences is called chaining, and it creates a web of positive associations in the mind.</a:t>
            </a:r>
          </a:p>
          <a:p>
            <a:pPr algn="l"/>
            <a:r>
              <a:rPr lang="en-GB" b="1" i="0" dirty="0">
                <a:solidFill>
                  <a:srgbClr val="444444"/>
                </a:solidFill>
                <a:effectLst/>
                <a:latin typeface="Arimo"/>
              </a:rPr>
              <a:t>The Camera Exercise. </a:t>
            </a:r>
            <a:r>
              <a:rPr lang="en-GB" b="0" i="0" dirty="0">
                <a:solidFill>
                  <a:srgbClr val="444444"/>
                </a:solidFill>
                <a:effectLst/>
                <a:latin typeface="Arimo"/>
              </a:rPr>
              <a:t>Find two objects that interest you – flowers, buildings, roads, cars – and take about 15-20 photos of each. While you’re doing so, observe the patterns of light, colour, and texture in your object; change your camera angle and position to find new shots that are visually pleasing. When you’re done, print or download the photos and look at them again, looking for new aspects to enjoy.</a:t>
            </a:r>
          </a:p>
        </p:txBody>
      </p:sp>
    </p:spTree>
    <p:extLst>
      <p:ext uri="{BB962C8B-B14F-4D97-AF65-F5344CB8AC3E}">
        <p14:creationId xmlns:p14="http://schemas.microsoft.com/office/powerpoint/2010/main" val="4059241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DBB8E-AD98-4F9A-A970-6C49D0C61529}"/>
              </a:ext>
            </a:extLst>
          </p:cNvPr>
          <p:cNvSpPr>
            <a:spLocks noGrp="1"/>
          </p:cNvSpPr>
          <p:nvPr>
            <p:ph type="title"/>
          </p:nvPr>
        </p:nvSpPr>
        <p:spPr/>
        <p:txBody>
          <a:bodyPr/>
          <a:lstStyle/>
          <a:p>
            <a:r>
              <a:rPr lang="en-GB" dirty="0"/>
              <a:t>What are we thinking of?</a:t>
            </a:r>
          </a:p>
        </p:txBody>
      </p:sp>
      <p:sp>
        <p:nvSpPr>
          <p:cNvPr id="3" name="Content Placeholder 2">
            <a:extLst>
              <a:ext uri="{FF2B5EF4-FFF2-40B4-BE49-F238E27FC236}">
                <a16:creationId xmlns:a16="http://schemas.microsoft.com/office/drawing/2014/main" id="{0C8BEC4A-2AA0-4E99-8679-ED43D0A9B5D7}"/>
              </a:ext>
            </a:extLst>
          </p:cNvPr>
          <p:cNvSpPr>
            <a:spLocks noGrp="1"/>
          </p:cNvSpPr>
          <p:nvPr>
            <p:ph idx="1"/>
          </p:nvPr>
        </p:nvSpPr>
        <p:spPr/>
        <p:txBody>
          <a:bodyPr/>
          <a:lstStyle/>
          <a:p>
            <a:r>
              <a:rPr lang="en-GB" dirty="0"/>
              <a:t>Moving from Human Doing to Human Being</a:t>
            </a:r>
          </a:p>
          <a:p>
            <a:r>
              <a:rPr lang="en-GB" dirty="0"/>
              <a:t>From Martha to Mary?</a:t>
            </a:r>
          </a:p>
          <a:p>
            <a:r>
              <a:rPr lang="en-GB" dirty="0"/>
              <a:t>Has our spiritual life become more about “doing” than “being”?</a:t>
            </a:r>
          </a:p>
          <a:p>
            <a:r>
              <a:rPr lang="en-GB" dirty="0"/>
              <a:t>What can help?</a:t>
            </a:r>
          </a:p>
          <a:p>
            <a:endParaRPr lang="en-GB" dirty="0"/>
          </a:p>
        </p:txBody>
      </p:sp>
    </p:spTree>
    <p:extLst>
      <p:ext uri="{BB962C8B-B14F-4D97-AF65-F5344CB8AC3E}">
        <p14:creationId xmlns:p14="http://schemas.microsoft.com/office/powerpoint/2010/main" val="3021998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296C0-C0A3-4331-8341-F895F1929B00}"/>
              </a:ext>
            </a:extLst>
          </p:cNvPr>
          <p:cNvSpPr>
            <a:spLocks noGrp="1"/>
          </p:cNvSpPr>
          <p:nvPr>
            <p:ph type="title"/>
          </p:nvPr>
        </p:nvSpPr>
        <p:spPr/>
        <p:txBody>
          <a:bodyPr/>
          <a:lstStyle/>
          <a:p>
            <a:pPr marR="0" algn="ctr" rtl="0"/>
            <a:r>
              <a:rPr lang="en-GB" sz="4400" b="0" i="0" u="none" strike="noStrike" baseline="0" dirty="0" err="1">
                <a:solidFill>
                  <a:srgbClr val="000000"/>
                </a:solidFill>
                <a:latin typeface="Tahoma" panose="020B0604030504040204" pitchFamily="34" charset="0"/>
              </a:rPr>
              <a:t>Evangelii</a:t>
            </a:r>
            <a:r>
              <a:rPr lang="en-GB" sz="4400" b="0" i="0" u="none" strike="noStrike" baseline="0" dirty="0">
                <a:solidFill>
                  <a:srgbClr val="000000"/>
                </a:solidFill>
                <a:latin typeface="Tahoma" panose="020B0604030504040204" pitchFamily="34" charset="0"/>
              </a:rPr>
              <a:t> Gaudium, Nov 2013</a:t>
            </a:r>
            <a:endParaRPr lang="en-GB" sz="4400" b="0" i="0" u="none" strike="noStrike" baseline="0" dirty="0">
              <a:solidFill>
                <a:srgbClr val="000000"/>
              </a:solidFill>
              <a:latin typeface="Calibri" panose="020F0502020204030204" pitchFamily="34" charset="0"/>
            </a:endParaRPr>
          </a:p>
        </p:txBody>
      </p:sp>
      <p:sp>
        <p:nvSpPr>
          <p:cNvPr id="3" name="Content Placeholder 2">
            <a:extLst>
              <a:ext uri="{FF2B5EF4-FFF2-40B4-BE49-F238E27FC236}">
                <a16:creationId xmlns:a16="http://schemas.microsoft.com/office/drawing/2014/main" id="{9C28AEF2-DB3A-4FD8-A2E8-34D611105C67}"/>
              </a:ext>
            </a:extLst>
          </p:cNvPr>
          <p:cNvSpPr>
            <a:spLocks noGrp="1"/>
          </p:cNvSpPr>
          <p:nvPr>
            <p:ph idx="1"/>
          </p:nvPr>
        </p:nvSpPr>
        <p:spPr/>
        <p:txBody>
          <a:bodyPr>
            <a:normAutofit/>
          </a:bodyPr>
          <a:lstStyle/>
          <a:p>
            <a:pPr marL="0" marR="0" indent="0" algn="l" rtl="0">
              <a:buNone/>
            </a:pPr>
            <a:endParaRPr lang="en-GB" sz="1800" u="sng" dirty="0">
              <a:solidFill>
                <a:srgbClr val="000000"/>
              </a:solidFill>
              <a:latin typeface="Tahoma" panose="020B0604030504040204" pitchFamily="34" charset="0"/>
              <a:hlinkClick r:id="rId3"/>
            </a:endParaRPr>
          </a:p>
          <a:p>
            <a:pPr marL="0" marR="0" indent="0" algn="l" rtl="0">
              <a:buNone/>
            </a:pPr>
            <a:r>
              <a:rPr lang="en-GB" sz="2400" b="0" i="0" u="none" strike="noStrike" baseline="0" dirty="0">
                <a:solidFill>
                  <a:srgbClr val="000000"/>
                </a:solidFill>
                <a:latin typeface="Tahoma" panose="020B0604030504040204" pitchFamily="34" charset="0"/>
              </a:rPr>
              <a:t>And so the biggest threat of all gradually takes shape: “the grey pragmatism of the daily life of the Church, in which all appears to proceed normally, while in reality faith is wearing down and degenerating into small-mindedness”. A tomb psychology thus develops and slowly transforms Christians into mummies in a museum. </a:t>
            </a:r>
          </a:p>
          <a:p>
            <a:pPr marL="0" marR="0" indent="0" algn="l" rtl="0">
              <a:buNone/>
            </a:pPr>
            <a:endParaRPr lang="en-GB" sz="2400" dirty="0">
              <a:solidFill>
                <a:srgbClr val="000000"/>
              </a:solidFill>
              <a:latin typeface="Tahoma" panose="020B0604030504040204" pitchFamily="34" charset="0"/>
            </a:endParaRPr>
          </a:p>
          <a:p>
            <a:pPr marL="0" marR="0" indent="0" algn="l" rtl="0">
              <a:buNone/>
            </a:pPr>
            <a:r>
              <a:rPr lang="en-GB" sz="2400" b="0" i="0" u="none" strike="noStrike" baseline="0" dirty="0">
                <a:solidFill>
                  <a:srgbClr val="000000"/>
                </a:solidFill>
                <a:latin typeface="Tahoma" panose="020B0604030504040204" pitchFamily="34" charset="0"/>
              </a:rPr>
              <a:t>For all this, I repeat: Let us not allow ourselves to be robbed of the joy of evangelization!</a:t>
            </a:r>
          </a:p>
          <a:p>
            <a:pPr marL="0" marR="0" indent="0" algn="l" rtl="0">
              <a:buNone/>
            </a:pPr>
            <a:r>
              <a:rPr lang="en-GB" sz="2400" b="0" i="0" u="none" strike="noStrike" baseline="0" dirty="0">
                <a:solidFill>
                  <a:srgbClr val="000000"/>
                </a:solidFill>
                <a:latin typeface="Tahoma" panose="020B0604030504040204" pitchFamily="34" charset="0"/>
              </a:rPr>
              <a:t>Chapter 2, para 83</a:t>
            </a:r>
          </a:p>
          <a:p>
            <a:pPr marR="0" algn="l" rtl="0"/>
            <a:endParaRPr lang="en-GB" sz="1800" b="0" i="0" u="none" strike="noStrike" baseline="0" dirty="0">
              <a:latin typeface="Calibri" panose="020F0502020204030204" pitchFamily="34" charset="0"/>
            </a:endParaRPr>
          </a:p>
          <a:p>
            <a:pPr marL="0" marR="0" indent="0" algn="l" rtl="0">
              <a:buNone/>
            </a:pPr>
            <a:endParaRPr lang="en-GB" sz="1800" b="0" i="0" u="sng" strike="noStrike" baseline="0" dirty="0">
              <a:solidFill>
                <a:srgbClr val="000000"/>
              </a:solidFill>
              <a:latin typeface="Tahoma" panose="020B0604030504040204" pitchFamily="34" charset="0"/>
              <a:hlinkClick r:id="rId3"/>
            </a:endParaRPr>
          </a:p>
          <a:p>
            <a:pPr marR="0" algn="l" rtl="0"/>
            <a:endParaRPr lang="en-GB" sz="1800" b="0" i="0" u="none" strike="noStrike" baseline="0" dirty="0">
              <a:latin typeface="Calibri" panose="020F0502020204030204" pitchFamily="34" charset="0"/>
            </a:endParaRPr>
          </a:p>
          <a:p>
            <a:endParaRPr lang="en-GB" dirty="0"/>
          </a:p>
        </p:txBody>
      </p:sp>
    </p:spTree>
    <p:extLst>
      <p:ext uri="{BB962C8B-B14F-4D97-AF65-F5344CB8AC3E}">
        <p14:creationId xmlns:p14="http://schemas.microsoft.com/office/powerpoint/2010/main" val="418562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06316-2D41-41A7-B752-00E1919C3D25}"/>
              </a:ext>
            </a:extLst>
          </p:cNvPr>
          <p:cNvSpPr>
            <a:spLocks noGrp="1"/>
          </p:cNvSpPr>
          <p:nvPr>
            <p:ph type="title"/>
          </p:nvPr>
        </p:nvSpPr>
        <p:spPr/>
        <p:txBody>
          <a:bodyPr/>
          <a:lstStyle/>
          <a:p>
            <a:pPr algn="ctr"/>
            <a:r>
              <a:rPr lang="en-GB" dirty="0"/>
              <a:t>Doing v Being </a:t>
            </a:r>
            <a:r>
              <a:rPr lang="en-GB" sz="2800" dirty="0"/>
              <a:t>(mindful.org 2016)</a:t>
            </a:r>
          </a:p>
        </p:txBody>
      </p:sp>
      <p:sp>
        <p:nvSpPr>
          <p:cNvPr id="3" name="Text Placeholder 2">
            <a:extLst>
              <a:ext uri="{FF2B5EF4-FFF2-40B4-BE49-F238E27FC236}">
                <a16:creationId xmlns:a16="http://schemas.microsoft.com/office/drawing/2014/main" id="{5D6C76D5-134E-4CE3-905B-7F75C79A7494}"/>
              </a:ext>
            </a:extLst>
          </p:cNvPr>
          <p:cNvSpPr>
            <a:spLocks noGrp="1"/>
          </p:cNvSpPr>
          <p:nvPr>
            <p:ph type="body" idx="1"/>
          </p:nvPr>
        </p:nvSpPr>
        <p:spPr/>
        <p:txBody>
          <a:bodyPr/>
          <a:lstStyle/>
          <a:p>
            <a:pPr algn="ctr"/>
            <a:r>
              <a:rPr lang="en-GB" dirty="0"/>
              <a:t>Doing Mode</a:t>
            </a:r>
          </a:p>
        </p:txBody>
      </p:sp>
      <p:sp>
        <p:nvSpPr>
          <p:cNvPr id="4" name="Content Placeholder 3">
            <a:extLst>
              <a:ext uri="{FF2B5EF4-FFF2-40B4-BE49-F238E27FC236}">
                <a16:creationId xmlns:a16="http://schemas.microsoft.com/office/drawing/2014/main" id="{D8BD73B8-20BA-4487-ADB6-062891396E9F}"/>
              </a:ext>
            </a:extLst>
          </p:cNvPr>
          <p:cNvSpPr>
            <a:spLocks noGrp="1"/>
          </p:cNvSpPr>
          <p:nvPr>
            <p:ph sz="half" idx="2"/>
          </p:nvPr>
        </p:nvSpPr>
        <p:spPr/>
        <p:txBody>
          <a:bodyPr>
            <a:normAutofit fontScale="92500" lnSpcReduction="20000"/>
          </a:bodyPr>
          <a:lstStyle/>
          <a:p>
            <a:r>
              <a:rPr lang="en-GB" b="0" i="0" dirty="0">
                <a:solidFill>
                  <a:srgbClr val="000000"/>
                </a:solidFill>
                <a:effectLst/>
                <a:latin typeface="Arial" panose="020B0604020202020204" pitchFamily="34" charset="0"/>
                <a:cs typeface="Arial" panose="020B0604020202020204" pitchFamily="34" charset="0"/>
              </a:rPr>
              <a:t>external world—to make a meal, build a house, or travel to the moon</a:t>
            </a:r>
          </a:p>
          <a:p>
            <a:r>
              <a:rPr lang="en-GB" b="0" i="0" dirty="0">
                <a:solidFill>
                  <a:srgbClr val="000000"/>
                </a:solidFill>
                <a:effectLst/>
                <a:latin typeface="Arial" panose="020B0604020202020204" pitchFamily="34" charset="0"/>
                <a:cs typeface="Arial" panose="020B0604020202020204" pitchFamily="34" charset="0"/>
              </a:rPr>
              <a:t>internal world of self—to feel happy, not make mistakes, never be depressed again, or be a good person</a:t>
            </a:r>
          </a:p>
          <a:p>
            <a:r>
              <a:rPr lang="en-GB" b="0" i="0" dirty="0">
                <a:solidFill>
                  <a:srgbClr val="000000"/>
                </a:solidFill>
                <a:effectLst/>
                <a:latin typeface="Arial" panose="020B0604020202020204" pitchFamily="34" charset="0"/>
                <a:cs typeface="Arial" panose="020B0604020202020204" pitchFamily="34" charset="0"/>
              </a:rPr>
              <a:t> the “discrepancy monitor”</a:t>
            </a:r>
            <a:endParaRPr lang="en-GB" dirty="0">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F92A635A-6FBC-424E-9FDF-9A1495F1860F}"/>
              </a:ext>
            </a:extLst>
          </p:cNvPr>
          <p:cNvSpPr>
            <a:spLocks noGrp="1"/>
          </p:cNvSpPr>
          <p:nvPr>
            <p:ph type="body" sz="quarter" idx="3"/>
          </p:nvPr>
        </p:nvSpPr>
        <p:spPr/>
        <p:txBody>
          <a:bodyPr/>
          <a:lstStyle/>
          <a:p>
            <a:pPr algn="ctr"/>
            <a:r>
              <a:rPr lang="en-GB" dirty="0"/>
              <a:t>Being Mode</a:t>
            </a:r>
          </a:p>
        </p:txBody>
      </p:sp>
      <p:sp>
        <p:nvSpPr>
          <p:cNvPr id="6" name="Content Placeholder 5">
            <a:extLst>
              <a:ext uri="{FF2B5EF4-FFF2-40B4-BE49-F238E27FC236}">
                <a16:creationId xmlns:a16="http://schemas.microsoft.com/office/drawing/2014/main" id="{ADD2548F-CF8C-47C6-93B5-AAA8932CD74D}"/>
              </a:ext>
            </a:extLst>
          </p:cNvPr>
          <p:cNvSpPr>
            <a:spLocks noGrp="1"/>
          </p:cNvSpPr>
          <p:nvPr>
            <p:ph sz="quarter" idx="4"/>
          </p:nvPr>
        </p:nvSpPr>
        <p:spPr/>
        <p:txBody>
          <a:bodyPr>
            <a:normAutofit fontScale="92500" lnSpcReduction="20000"/>
          </a:bodyPr>
          <a:lstStyle/>
          <a:p>
            <a:r>
              <a:rPr lang="en-GB" dirty="0">
                <a:solidFill>
                  <a:srgbClr val="000000"/>
                </a:solidFill>
                <a:effectLst/>
                <a:latin typeface="Arial" panose="020B0604020202020204" pitchFamily="34" charset="0"/>
                <a:cs typeface="Arial" panose="020B0604020202020204" pitchFamily="34" charset="0"/>
              </a:rPr>
              <a:t>the mind has “nothing to do, nowhere to go” and can focus fully on moment-by-moment experience, allowing us to be fully present and aware of whatever is here, right now</a:t>
            </a:r>
          </a:p>
          <a:p>
            <a:r>
              <a:rPr lang="en-GB" b="0" i="0" dirty="0">
                <a:solidFill>
                  <a:srgbClr val="000000"/>
                </a:solidFill>
                <a:effectLst/>
                <a:latin typeface="Arial" panose="020B0604020202020204" pitchFamily="34" charset="0"/>
                <a:cs typeface="Arial" panose="020B0604020202020204" pitchFamily="34" charset="0"/>
              </a:rPr>
              <a:t>there is no goal or standard to be reached, and no need to evaluate experience in order to reduce discrepancies between actual and desired states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0878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2BB84-382A-4FDB-916E-385F1BDC7C1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A7B8E3B-4D6E-4F23-9BEC-45ED4C950523}"/>
              </a:ext>
            </a:extLst>
          </p:cNvPr>
          <p:cNvSpPr>
            <a:spLocks noGrp="1"/>
          </p:cNvSpPr>
          <p:nvPr>
            <p:ph idx="1"/>
          </p:nvPr>
        </p:nvSpPr>
        <p:spPr/>
        <p:txBody>
          <a:bodyPr/>
          <a:lstStyle/>
          <a:p>
            <a:pPr marL="0" indent="0">
              <a:buNone/>
            </a:pPr>
            <a:endParaRPr lang="en-GB" b="0" i="0" dirty="0">
              <a:solidFill>
                <a:srgbClr val="000000"/>
              </a:solidFill>
              <a:effectLst/>
              <a:latin typeface="Arial" panose="020B0604020202020204" pitchFamily="34" charset="0"/>
            </a:endParaRPr>
          </a:p>
          <a:p>
            <a:pPr marL="0" indent="0">
              <a:buNone/>
            </a:pPr>
            <a:r>
              <a:rPr lang="en-GB" b="0" i="0" dirty="0">
                <a:solidFill>
                  <a:srgbClr val="000000"/>
                </a:solidFill>
                <a:effectLst/>
                <a:latin typeface="Arial" panose="020B0604020202020204" pitchFamily="34" charset="0"/>
              </a:rPr>
              <a:t>Letting Go of Doing is not about not doing things. It is about letting go of the doing mode of consciousness - the attitude we bring to our doing.</a:t>
            </a:r>
            <a:endParaRPr lang="en-GB" dirty="0"/>
          </a:p>
        </p:txBody>
      </p:sp>
    </p:spTree>
    <p:extLst>
      <p:ext uri="{BB962C8B-B14F-4D97-AF65-F5344CB8AC3E}">
        <p14:creationId xmlns:p14="http://schemas.microsoft.com/office/powerpoint/2010/main" val="1555316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6875C-B7C7-40C7-AB77-B57DC11ECF3E}"/>
              </a:ext>
            </a:extLst>
          </p:cNvPr>
          <p:cNvSpPr>
            <a:spLocks noGrp="1"/>
          </p:cNvSpPr>
          <p:nvPr>
            <p:ph type="title"/>
          </p:nvPr>
        </p:nvSpPr>
        <p:spPr/>
        <p:txBody>
          <a:bodyPr>
            <a:normAutofit/>
          </a:bodyPr>
          <a:lstStyle/>
          <a:p>
            <a:pPr algn="ctr"/>
            <a:r>
              <a:rPr lang="en-GB" dirty="0" err="1">
                <a:hlinkClick r:id="rId3"/>
              </a:rPr>
              <a:t>Yongey</a:t>
            </a:r>
            <a:r>
              <a:rPr lang="en-GB" dirty="0">
                <a:hlinkClick r:id="rId3"/>
              </a:rPr>
              <a:t> </a:t>
            </a:r>
            <a:r>
              <a:rPr lang="en-GB" dirty="0" err="1">
                <a:hlinkClick r:id="rId3"/>
              </a:rPr>
              <a:t>Mingyur</a:t>
            </a:r>
            <a:r>
              <a:rPr lang="en-GB" dirty="0">
                <a:hlinkClick r:id="rId3"/>
              </a:rPr>
              <a:t> Rinpoche</a:t>
            </a:r>
            <a:endParaRPr lang="en-GB" dirty="0"/>
          </a:p>
        </p:txBody>
      </p:sp>
      <p:pic>
        <p:nvPicPr>
          <p:cNvPr id="5" name="Content Placeholder 4" descr="Man meditating in meadows">
            <a:extLst>
              <a:ext uri="{FF2B5EF4-FFF2-40B4-BE49-F238E27FC236}">
                <a16:creationId xmlns:a16="http://schemas.microsoft.com/office/drawing/2014/main" id="{E0A1CFAB-56C1-3E6E-7202-789EEE5A1DA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2738398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CFA318-E5B8-431A-8B4F-AF4B61A67E7C}"/>
              </a:ext>
            </a:extLst>
          </p:cNvPr>
          <p:cNvSpPr>
            <a:spLocks noGrp="1"/>
          </p:cNvSpPr>
          <p:nvPr>
            <p:ph type="title"/>
          </p:nvPr>
        </p:nvSpPr>
        <p:spPr>
          <a:xfrm>
            <a:off x="640080" y="325369"/>
            <a:ext cx="4368602" cy="1956841"/>
          </a:xfrm>
        </p:spPr>
        <p:txBody>
          <a:bodyPr anchor="b">
            <a:normAutofit/>
          </a:bodyPr>
          <a:lstStyle/>
          <a:p>
            <a:r>
              <a:rPr lang="en-GB" sz="4200"/>
              <a:t>What does Five Ways say again…..?</a:t>
            </a:r>
          </a:p>
        </p:txBody>
      </p:sp>
      <p:sp>
        <p:nvSpPr>
          <p:cNvPr id="8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4CE8C24-82A2-42C6-AFBC-62618D28181C}"/>
              </a:ext>
            </a:extLst>
          </p:cNvPr>
          <p:cNvSpPr>
            <a:spLocks noGrp="1"/>
          </p:cNvSpPr>
          <p:nvPr>
            <p:ph idx="1"/>
          </p:nvPr>
        </p:nvSpPr>
        <p:spPr>
          <a:xfrm>
            <a:off x="640080" y="2872899"/>
            <a:ext cx="4243589" cy="3320668"/>
          </a:xfrm>
        </p:spPr>
        <p:txBody>
          <a:bodyPr>
            <a:normAutofit/>
          </a:bodyPr>
          <a:lstStyle/>
          <a:p>
            <a:r>
              <a:rPr lang="en-GB" sz="2200"/>
              <a:t>Catch sight of the beautiful. Remark on the unusual. Notice the changing seasons. </a:t>
            </a:r>
          </a:p>
          <a:p>
            <a:r>
              <a:rPr lang="en-GB" sz="2200"/>
              <a:t>Savour the moment, whether you are walking to work, eating lunch or talking to friends.</a:t>
            </a:r>
          </a:p>
        </p:txBody>
      </p:sp>
      <p:pic>
        <p:nvPicPr>
          <p:cNvPr id="5" name="Picture 4" descr="Hands with colored powder">
            <a:extLst>
              <a:ext uri="{FF2B5EF4-FFF2-40B4-BE49-F238E27FC236}">
                <a16:creationId xmlns:a16="http://schemas.microsoft.com/office/drawing/2014/main" id="{FADF3773-B30B-4206-F5BD-9C238442324D}"/>
              </a:ext>
            </a:extLst>
          </p:cNvPr>
          <p:cNvPicPr>
            <a:picLocks noChangeAspect="1"/>
          </p:cNvPicPr>
          <p:nvPr/>
        </p:nvPicPr>
        <p:blipFill rotWithShape="1">
          <a:blip r:embed="rId3">
            <a:extLst>
              <a:ext uri="{28A0092B-C50C-407E-A947-70E740481C1C}">
                <a14:useLocalDpi xmlns:a14="http://schemas.microsoft.com/office/drawing/2010/main" val="0"/>
              </a:ext>
            </a:extLst>
          </a:blip>
          <a:srcRect l="15142" r="1790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67652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7"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CF95D96-E624-4C82-94CB-92A8ECC28E2C}"/>
              </a:ext>
            </a:extLst>
          </p:cNvPr>
          <p:cNvSpPr>
            <a:spLocks noGrp="1"/>
          </p:cNvSpPr>
          <p:nvPr>
            <p:ph type="title"/>
          </p:nvPr>
        </p:nvSpPr>
        <p:spPr>
          <a:xfrm>
            <a:off x="671185" y="407987"/>
            <a:ext cx="10877347" cy="1325563"/>
          </a:xfrm>
        </p:spPr>
        <p:txBody>
          <a:bodyPr>
            <a:normAutofit/>
          </a:bodyPr>
          <a:lstStyle/>
          <a:p>
            <a:pPr algn="ctr"/>
            <a:r>
              <a:rPr lang="en-GB" dirty="0"/>
              <a:t> Charlie and the Chocolate Factory</a:t>
            </a:r>
          </a:p>
        </p:txBody>
      </p:sp>
      <p:pic>
        <p:nvPicPr>
          <p:cNvPr id="5" name="Content Placeholder 4" descr="Whisk with chocolate sauce in a bowl">
            <a:extLst>
              <a:ext uri="{FF2B5EF4-FFF2-40B4-BE49-F238E27FC236}">
                <a16:creationId xmlns:a16="http://schemas.microsoft.com/office/drawing/2014/main" id="{0EFFCE9F-D211-BEF3-AA1D-41F3BEB2405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1185" y="1901936"/>
            <a:ext cx="5694569" cy="4028016"/>
          </a:xfrm>
        </p:spPr>
      </p:pic>
      <p:pic>
        <p:nvPicPr>
          <p:cNvPr id="7" name="Picture 6" descr="Blue painted factory">
            <a:extLst>
              <a:ext uri="{FF2B5EF4-FFF2-40B4-BE49-F238E27FC236}">
                <a16:creationId xmlns:a16="http://schemas.microsoft.com/office/drawing/2014/main" id="{9C67C28D-BAEB-7884-1DF7-9D4C4FB44E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0321" y="1901936"/>
            <a:ext cx="5210494" cy="4028016"/>
          </a:xfrm>
          <a:prstGeom prst="rect">
            <a:avLst/>
          </a:prstGeom>
        </p:spPr>
      </p:pic>
    </p:spTree>
    <p:extLst>
      <p:ext uri="{BB962C8B-B14F-4D97-AF65-F5344CB8AC3E}">
        <p14:creationId xmlns:p14="http://schemas.microsoft.com/office/powerpoint/2010/main" val="882814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A8BE7-FC25-D2E4-235B-B4EC17B1D34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E2A33DB-6535-C3D5-DDAC-5831E10A8750}"/>
              </a:ext>
            </a:extLst>
          </p:cNvPr>
          <p:cNvSpPr>
            <a:spLocks noGrp="1"/>
          </p:cNvSpPr>
          <p:nvPr>
            <p:ph idx="1"/>
          </p:nvPr>
        </p:nvSpPr>
        <p:spPr>
          <a:xfrm>
            <a:off x="838200" y="365125"/>
            <a:ext cx="10515600" cy="6296932"/>
          </a:xfrm>
        </p:spPr>
        <p:txBody>
          <a:bodyPr>
            <a:normAutofit lnSpcReduction="10000"/>
          </a:bodyPr>
          <a:lstStyle/>
          <a:p>
            <a:pPr marL="0" indent="0">
              <a:lnSpc>
                <a:spcPct val="107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Only once a year, on his birthday, did Charlie ever get to taste a bit of chocolate. The whole family saved up their money for that special occasion, and when the great day arrived, Charlie was always presented with one small chocolate bar to eat all by himself. And each time he received it, on those marvellous birthday mornings, he would place it carefully in a small wooden box that he owned, and treasure it as though it were a bar of solid gold; and for the next few days he would allow himself only to look at it, but never to touch it.  Then at last when he could stand it no longer, he would peel back a tiny bit of the paper wrapping at one corner to expose a tiny bit of chocolate, and then he would take a tiny nibble – just enough to allow the lovely, sweet taste to spread out slowly over his tongue.  The next day he would take another tiny nibble, and so on, and so on. In this way Charlie would make his sixpenny bar of birthday chocolate last him for more than a month.</a:t>
            </a:r>
          </a:p>
          <a:p>
            <a:pPr marL="0" indent="0">
              <a:lnSpc>
                <a:spcPct val="107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In the town where Charlie lived there was an enormous chocolate factory. It was Wonka’s factory, and what a tremendous, marvellous place it was!  It had huge iron gates leading into it, and a high wall surrounding it, and smoke belching from its chimneys, and strange whizzing sounds coming from deep inside it. And outside the walls, for half a mile around in every direction, the air was scented with the heavy rich smell of melting chocolate!</a:t>
            </a:r>
          </a:p>
          <a:p>
            <a:pPr marL="0" indent="0">
              <a:lnSpc>
                <a:spcPct val="107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Twice a day, on his way to and from school, little Charlie Bucket had to walk right past the gates of the factory. And every time he went by, he would begin to walk very, very slowly, and he would hold his nose high in the air and take long deep sniffs of the gorgeous chocolatey smell all around him.</a:t>
            </a:r>
          </a:p>
          <a:p>
            <a:pPr marL="0" indent="0">
              <a:lnSpc>
                <a:spcPct val="107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Oh, how he loved that smell!</a:t>
            </a:r>
          </a:p>
          <a:p>
            <a:pPr marL="0" indent="0">
              <a:lnSpc>
                <a:spcPct val="107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And oh, how he wished he could go inside the factory and see what it was like!</a:t>
            </a:r>
          </a:p>
          <a:p>
            <a:endParaRPr lang="en-GB" dirty="0"/>
          </a:p>
        </p:txBody>
      </p:sp>
    </p:spTree>
    <p:extLst>
      <p:ext uri="{BB962C8B-B14F-4D97-AF65-F5344CB8AC3E}">
        <p14:creationId xmlns:p14="http://schemas.microsoft.com/office/powerpoint/2010/main" val="13119711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TotalTime>
  <Words>2590</Words>
  <Application>Microsoft Office PowerPoint</Application>
  <PresentationFormat>Widescreen</PresentationFormat>
  <Paragraphs>134</Paragraphs>
  <Slides>18</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Arimo</vt:lpstr>
      <vt:lpstr>Calibri</vt:lpstr>
      <vt:lpstr>Calibri Light</vt:lpstr>
      <vt:lpstr>Tahoma</vt:lpstr>
      <vt:lpstr>Office Theme</vt:lpstr>
      <vt:lpstr>Take Notice: Part Two</vt:lpstr>
      <vt:lpstr>What are we thinking of?</vt:lpstr>
      <vt:lpstr>Evangelii Gaudium, Nov 2013</vt:lpstr>
      <vt:lpstr>Doing v Being (mindful.org 2016)</vt:lpstr>
      <vt:lpstr>PowerPoint Presentation</vt:lpstr>
      <vt:lpstr>Yongey Mingyur Rinpoche</vt:lpstr>
      <vt:lpstr>What does Five Ways say again…..?</vt:lpstr>
      <vt:lpstr> Charlie and the Chocolate Factory</vt:lpstr>
      <vt:lpstr>PowerPoint Presentation</vt:lpstr>
      <vt:lpstr>Fred Bryant and Joe Veroff</vt:lpstr>
      <vt:lpstr>PowerPoint Presentation</vt:lpstr>
      <vt:lpstr>Nine Mindsets</vt:lpstr>
      <vt:lpstr>Savouring our faith</vt:lpstr>
      <vt:lpstr>Lectio Divina  Martha and Mary </vt:lpstr>
      <vt:lpstr>Lectio Divina – Scriptural Savouring</vt:lpstr>
      <vt:lpstr>PowerPoint Presentation</vt:lpstr>
      <vt:lpstr>Three Good Things</vt:lpstr>
      <vt:lpstr>Some strategies to promote savouring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Take Notice: Part Two</dc:title>
  <dc:creator>Bob Levesley (NCC)</dc:creator>
  <cp:lastModifiedBy>Bob Levesley (NCC)</cp:lastModifiedBy>
  <cp:revision>10</cp:revision>
  <dcterms:created xsi:type="dcterms:W3CDTF">2021-03-14T15:50:51Z</dcterms:created>
  <dcterms:modified xsi:type="dcterms:W3CDTF">2022-10-06T19:29:57Z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ec26a34-59ed-402c-a326-5f7429bfdaa8_Enabled">
    <vt:lpwstr>true</vt:lpwstr>
  </property>
  <property fmtid="{D5CDD505-2E9C-101B-9397-08002B2CF9AE}" pid="3" name="MSIP_Label_3ec26a34-59ed-402c-a326-5f7429bfdaa8_SetDate">
    <vt:lpwstr>2022-01-20T20:03:21Z</vt:lpwstr>
  </property>
  <property fmtid="{D5CDD505-2E9C-101B-9397-08002B2CF9AE}" pid="4" name="MSIP_Label_3ec26a34-59ed-402c-a326-5f7429bfdaa8_Method">
    <vt:lpwstr>Privileged</vt:lpwstr>
  </property>
  <property fmtid="{D5CDD505-2E9C-101B-9397-08002B2CF9AE}" pid="5" name="MSIP_Label_3ec26a34-59ed-402c-a326-5f7429bfdaa8_Name">
    <vt:lpwstr>Non-Official</vt:lpwstr>
  </property>
  <property fmtid="{D5CDD505-2E9C-101B-9397-08002B2CF9AE}" pid="6" name="MSIP_Label_3ec26a34-59ed-402c-a326-5f7429bfdaa8_SiteId">
    <vt:lpwstr>a1ba59b9-7204-48d8-a360-7770245ad4a9</vt:lpwstr>
  </property>
  <property fmtid="{D5CDD505-2E9C-101B-9397-08002B2CF9AE}" pid="7" name="MSIP_Label_3ec26a34-59ed-402c-a326-5f7429bfdaa8_ActionId">
    <vt:lpwstr>c0a5317d-377b-4ade-a35b-a2ebbb8def1a</vt:lpwstr>
  </property>
  <property fmtid="{D5CDD505-2E9C-101B-9397-08002B2CF9AE}" pid="8" name="MSIP_Label_3ec26a34-59ed-402c-a326-5f7429bfdaa8_ContentBits">
    <vt:lpwstr>0</vt:lpwstr>
  </property>
</Properties>
</file>