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64" r:id="rId4"/>
    <p:sldId id="271" r:id="rId5"/>
    <p:sldId id="280" r:id="rId6"/>
    <p:sldId id="281" r:id="rId7"/>
    <p:sldId id="285" r:id="rId8"/>
    <p:sldId id="286" r:id="rId9"/>
    <p:sldId id="283" r:id="rId10"/>
    <p:sldId id="284" r:id="rId11"/>
    <p:sldId id="282" r:id="rId12"/>
    <p:sldId id="265" r:id="rId13"/>
    <p:sldId id="257" r:id="rId14"/>
    <p:sldId id="259" r:id="rId15"/>
    <p:sldId id="260" r:id="rId16"/>
    <p:sldId id="263" r:id="rId17"/>
    <p:sldId id="269" r:id="rId18"/>
    <p:sldId id="267" r:id="rId19"/>
    <p:sldId id="268" r:id="rId20"/>
    <p:sldId id="272" r:id="rId21"/>
    <p:sldId id="270" r:id="rId22"/>
    <p:sldId id="273"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325" autoAdjust="0"/>
  </p:normalViewPr>
  <p:slideViewPr>
    <p:cSldViewPr snapToGrid="0">
      <p:cViewPr varScale="1">
        <p:scale>
          <a:sx n="41" d="100"/>
          <a:sy n="41" d="100"/>
        </p:scale>
        <p:origin x="90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D8895-3CDC-4551-9E13-2B4C4ADDC9C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B6F8745-1647-4F36-8F71-F0350517F647}">
      <dgm:prSet custT="1"/>
      <dgm:spPr/>
      <dgm:t>
        <a:bodyPr/>
        <a:lstStyle/>
        <a:p>
          <a:r>
            <a:rPr lang="en-GB" sz="2800" dirty="0"/>
            <a:t>Do something nice for a friend, or a stranger. </a:t>
          </a:r>
          <a:endParaRPr lang="en-US" sz="2800" dirty="0"/>
        </a:p>
      </dgm:t>
    </dgm:pt>
    <dgm:pt modelId="{12A853A8-09DB-4020-B06B-770552C17DDA}" type="parTrans" cxnId="{550A95F4-8E46-4464-97BB-0127733CC354}">
      <dgm:prSet/>
      <dgm:spPr/>
      <dgm:t>
        <a:bodyPr/>
        <a:lstStyle/>
        <a:p>
          <a:endParaRPr lang="en-US"/>
        </a:p>
      </dgm:t>
    </dgm:pt>
    <dgm:pt modelId="{27636BC8-7890-4427-B61F-05AB0716D30A}" type="sibTrans" cxnId="{550A95F4-8E46-4464-97BB-0127733CC354}">
      <dgm:prSet/>
      <dgm:spPr/>
      <dgm:t>
        <a:bodyPr/>
        <a:lstStyle/>
        <a:p>
          <a:endParaRPr lang="en-US"/>
        </a:p>
      </dgm:t>
    </dgm:pt>
    <dgm:pt modelId="{D804D58A-B07E-4970-BEF5-E3092ECFA2AD}">
      <dgm:prSet custT="1"/>
      <dgm:spPr/>
      <dgm:t>
        <a:bodyPr/>
        <a:lstStyle/>
        <a:p>
          <a:r>
            <a:rPr lang="en-GB" sz="2800" dirty="0"/>
            <a:t>Thank someone. Smile.</a:t>
          </a:r>
          <a:endParaRPr lang="en-US" sz="2800" dirty="0"/>
        </a:p>
      </dgm:t>
    </dgm:pt>
    <dgm:pt modelId="{463A9C3A-6F1C-4C22-AD6A-7F909F63F1A9}" type="parTrans" cxnId="{324B1882-3314-477C-AFD0-7DF96D9570B4}">
      <dgm:prSet/>
      <dgm:spPr/>
      <dgm:t>
        <a:bodyPr/>
        <a:lstStyle/>
        <a:p>
          <a:endParaRPr lang="en-US"/>
        </a:p>
      </dgm:t>
    </dgm:pt>
    <dgm:pt modelId="{53C364D3-BC98-49C1-999E-BA9A4DC6D5D9}" type="sibTrans" cxnId="{324B1882-3314-477C-AFD0-7DF96D9570B4}">
      <dgm:prSet/>
      <dgm:spPr/>
      <dgm:t>
        <a:bodyPr/>
        <a:lstStyle/>
        <a:p>
          <a:endParaRPr lang="en-US"/>
        </a:p>
      </dgm:t>
    </dgm:pt>
    <dgm:pt modelId="{E69425F5-91FA-4FA9-998F-B9AA083CB635}">
      <dgm:prSet custT="1"/>
      <dgm:spPr/>
      <dgm:t>
        <a:bodyPr/>
        <a:lstStyle/>
        <a:p>
          <a:r>
            <a:rPr lang="en-GB" sz="2800" dirty="0"/>
            <a:t>Volunteer your time. Join a community group. </a:t>
          </a:r>
          <a:endParaRPr lang="en-US" sz="2800" dirty="0"/>
        </a:p>
      </dgm:t>
    </dgm:pt>
    <dgm:pt modelId="{7A4DAD2E-E0AE-4BE9-B7AA-0CE2583E61CB}" type="parTrans" cxnId="{01FC6F56-8A1A-41BF-BFC0-4D1BE56EE4E9}">
      <dgm:prSet/>
      <dgm:spPr/>
      <dgm:t>
        <a:bodyPr/>
        <a:lstStyle/>
        <a:p>
          <a:endParaRPr lang="en-US"/>
        </a:p>
      </dgm:t>
    </dgm:pt>
    <dgm:pt modelId="{B99FAEB9-C21C-4E9E-8820-87DBCDE3DBA9}" type="sibTrans" cxnId="{01FC6F56-8A1A-41BF-BFC0-4D1BE56EE4E9}">
      <dgm:prSet/>
      <dgm:spPr/>
      <dgm:t>
        <a:bodyPr/>
        <a:lstStyle/>
        <a:p>
          <a:endParaRPr lang="en-US"/>
        </a:p>
      </dgm:t>
    </dgm:pt>
    <dgm:pt modelId="{45CB9369-D17A-4956-86D8-E580E59632DE}">
      <dgm:prSet custT="1"/>
      <dgm:spPr/>
      <dgm:t>
        <a:bodyPr/>
        <a:lstStyle/>
        <a:p>
          <a:r>
            <a:rPr lang="en-GB" sz="2800" dirty="0"/>
            <a:t>Look out, as well as in</a:t>
          </a:r>
          <a:r>
            <a:rPr lang="en-GB" sz="2200" dirty="0"/>
            <a:t>. </a:t>
          </a:r>
          <a:endParaRPr lang="en-US" sz="2200" dirty="0"/>
        </a:p>
      </dgm:t>
    </dgm:pt>
    <dgm:pt modelId="{C2B9F2F0-8DD9-4791-AB25-C9F0F005A014}" type="parTrans" cxnId="{8DAB5DDA-4C86-403E-9733-E2A75E36C580}">
      <dgm:prSet/>
      <dgm:spPr/>
      <dgm:t>
        <a:bodyPr/>
        <a:lstStyle/>
        <a:p>
          <a:endParaRPr lang="en-US"/>
        </a:p>
      </dgm:t>
    </dgm:pt>
    <dgm:pt modelId="{7B3ED40E-B09B-4D37-AFE2-1789ADF59D77}" type="sibTrans" cxnId="{8DAB5DDA-4C86-403E-9733-E2A75E36C580}">
      <dgm:prSet/>
      <dgm:spPr/>
      <dgm:t>
        <a:bodyPr/>
        <a:lstStyle/>
        <a:p>
          <a:endParaRPr lang="en-US"/>
        </a:p>
      </dgm:t>
    </dgm:pt>
    <dgm:pt modelId="{7C3105D3-2C0E-40D7-8414-AFD5AF5BD413}">
      <dgm:prSet custT="1"/>
      <dgm:spPr/>
      <dgm:t>
        <a:bodyPr/>
        <a:lstStyle/>
        <a:p>
          <a:r>
            <a:rPr lang="en-GB" sz="2800" dirty="0"/>
            <a:t>Seeing yourself, and your happiness, linked to the wider community can be incredibly rewarding and creates connections with the people around you.</a:t>
          </a:r>
          <a:endParaRPr lang="en-US" sz="2800" dirty="0"/>
        </a:p>
      </dgm:t>
    </dgm:pt>
    <dgm:pt modelId="{0615CA61-D10F-4899-8A39-B5307536C2D6}" type="parTrans" cxnId="{AE13C98A-7318-433E-AAC9-15601E5B7CEA}">
      <dgm:prSet/>
      <dgm:spPr/>
      <dgm:t>
        <a:bodyPr/>
        <a:lstStyle/>
        <a:p>
          <a:endParaRPr lang="en-US"/>
        </a:p>
      </dgm:t>
    </dgm:pt>
    <dgm:pt modelId="{293FCD14-C1A1-4972-ACCF-AF111BE96729}" type="sibTrans" cxnId="{AE13C98A-7318-433E-AAC9-15601E5B7CEA}">
      <dgm:prSet/>
      <dgm:spPr/>
      <dgm:t>
        <a:bodyPr/>
        <a:lstStyle/>
        <a:p>
          <a:endParaRPr lang="en-US"/>
        </a:p>
      </dgm:t>
    </dgm:pt>
    <dgm:pt modelId="{AFEE2CB2-19B2-4F51-827E-8C6753799A19}" type="pres">
      <dgm:prSet presAssocID="{01DD8895-3CDC-4551-9E13-2B4C4ADDC9CC}" presName="vert0" presStyleCnt="0">
        <dgm:presLayoutVars>
          <dgm:dir/>
          <dgm:animOne val="branch"/>
          <dgm:animLvl val="lvl"/>
        </dgm:presLayoutVars>
      </dgm:prSet>
      <dgm:spPr/>
    </dgm:pt>
    <dgm:pt modelId="{7A69E07E-82C3-44BD-A00B-815E7A7AA85B}" type="pres">
      <dgm:prSet presAssocID="{CB6F8745-1647-4F36-8F71-F0350517F647}" presName="thickLine" presStyleLbl="alignNode1" presStyleIdx="0" presStyleCnt="5"/>
      <dgm:spPr/>
    </dgm:pt>
    <dgm:pt modelId="{44BA937F-44AA-4274-A5FD-AD8C5FE65CE6}" type="pres">
      <dgm:prSet presAssocID="{CB6F8745-1647-4F36-8F71-F0350517F647}" presName="horz1" presStyleCnt="0"/>
      <dgm:spPr/>
    </dgm:pt>
    <dgm:pt modelId="{2A28CC9E-A593-4076-8D5C-2157F4621DCC}" type="pres">
      <dgm:prSet presAssocID="{CB6F8745-1647-4F36-8F71-F0350517F647}" presName="tx1" presStyleLbl="revTx" presStyleIdx="0" presStyleCnt="5"/>
      <dgm:spPr/>
    </dgm:pt>
    <dgm:pt modelId="{5C57A927-60AD-412C-A762-3DD2ABE3C1DF}" type="pres">
      <dgm:prSet presAssocID="{CB6F8745-1647-4F36-8F71-F0350517F647}" presName="vert1" presStyleCnt="0"/>
      <dgm:spPr/>
    </dgm:pt>
    <dgm:pt modelId="{304D03DD-DB8B-4F8C-AC31-F9EF2CA20F6F}" type="pres">
      <dgm:prSet presAssocID="{D804D58A-B07E-4970-BEF5-E3092ECFA2AD}" presName="thickLine" presStyleLbl="alignNode1" presStyleIdx="1" presStyleCnt="5"/>
      <dgm:spPr/>
    </dgm:pt>
    <dgm:pt modelId="{53D08C2D-6E5D-4651-8BF8-0B1402D5D5D0}" type="pres">
      <dgm:prSet presAssocID="{D804D58A-B07E-4970-BEF5-E3092ECFA2AD}" presName="horz1" presStyleCnt="0"/>
      <dgm:spPr/>
    </dgm:pt>
    <dgm:pt modelId="{DBE7C5D6-B1B5-494D-80B0-72A6F3C886D5}" type="pres">
      <dgm:prSet presAssocID="{D804D58A-B07E-4970-BEF5-E3092ECFA2AD}" presName="tx1" presStyleLbl="revTx" presStyleIdx="1" presStyleCnt="5"/>
      <dgm:spPr/>
    </dgm:pt>
    <dgm:pt modelId="{437A6950-6B64-4DE1-94A1-E7A7321C662A}" type="pres">
      <dgm:prSet presAssocID="{D804D58A-B07E-4970-BEF5-E3092ECFA2AD}" presName="vert1" presStyleCnt="0"/>
      <dgm:spPr/>
    </dgm:pt>
    <dgm:pt modelId="{822E88E5-D909-45E7-842A-83598B1F5813}" type="pres">
      <dgm:prSet presAssocID="{E69425F5-91FA-4FA9-998F-B9AA083CB635}" presName="thickLine" presStyleLbl="alignNode1" presStyleIdx="2" presStyleCnt="5"/>
      <dgm:spPr/>
    </dgm:pt>
    <dgm:pt modelId="{ED1B28FB-7C73-49A3-9D17-C1936BADBB07}" type="pres">
      <dgm:prSet presAssocID="{E69425F5-91FA-4FA9-998F-B9AA083CB635}" presName="horz1" presStyleCnt="0"/>
      <dgm:spPr/>
    </dgm:pt>
    <dgm:pt modelId="{11BDFB1F-483B-435C-BD09-A4B9C3B568F7}" type="pres">
      <dgm:prSet presAssocID="{E69425F5-91FA-4FA9-998F-B9AA083CB635}" presName="tx1" presStyleLbl="revTx" presStyleIdx="2" presStyleCnt="5"/>
      <dgm:spPr/>
    </dgm:pt>
    <dgm:pt modelId="{831A6D97-2079-4C25-8B9A-5A6D6D19DD40}" type="pres">
      <dgm:prSet presAssocID="{E69425F5-91FA-4FA9-998F-B9AA083CB635}" presName="vert1" presStyleCnt="0"/>
      <dgm:spPr/>
    </dgm:pt>
    <dgm:pt modelId="{0172F290-DC0B-4D92-92D2-E370D418DC1A}" type="pres">
      <dgm:prSet presAssocID="{45CB9369-D17A-4956-86D8-E580E59632DE}" presName="thickLine" presStyleLbl="alignNode1" presStyleIdx="3" presStyleCnt="5"/>
      <dgm:spPr/>
    </dgm:pt>
    <dgm:pt modelId="{83D594C0-3875-4AC3-AB4B-3E397735670E}" type="pres">
      <dgm:prSet presAssocID="{45CB9369-D17A-4956-86D8-E580E59632DE}" presName="horz1" presStyleCnt="0"/>
      <dgm:spPr/>
    </dgm:pt>
    <dgm:pt modelId="{3568A98C-52C0-46E2-9477-2C8C2EA9C286}" type="pres">
      <dgm:prSet presAssocID="{45CB9369-D17A-4956-86D8-E580E59632DE}" presName="tx1" presStyleLbl="revTx" presStyleIdx="3" presStyleCnt="5"/>
      <dgm:spPr/>
    </dgm:pt>
    <dgm:pt modelId="{45E425D1-E00B-40DB-8D9B-75A047207792}" type="pres">
      <dgm:prSet presAssocID="{45CB9369-D17A-4956-86D8-E580E59632DE}" presName="vert1" presStyleCnt="0"/>
      <dgm:spPr/>
    </dgm:pt>
    <dgm:pt modelId="{4AE2222D-069F-4FB4-A3EE-D015376F1A99}" type="pres">
      <dgm:prSet presAssocID="{7C3105D3-2C0E-40D7-8414-AFD5AF5BD413}" presName="thickLine" presStyleLbl="alignNode1" presStyleIdx="4" presStyleCnt="5"/>
      <dgm:spPr/>
    </dgm:pt>
    <dgm:pt modelId="{C432F4B9-9D75-48E0-AFB7-AA550DC9F05E}" type="pres">
      <dgm:prSet presAssocID="{7C3105D3-2C0E-40D7-8414-AFD5AF5BD413}" presName="horz1" presStyleCnt="0"/>
      <dgm:spPr/>
    </dgm:pt>
    <dgm:pt modelId="{6CC52BC1-5CD6-405E-9416-4F5D44C08315}" type="pres">
      <dgm:prSet presAssocID="{7C3105D3-2C0E-40D7-8414-AFD5AF5BD413}" presName="tx1" presStyleLbl="revTx" presStyleIdx="4" presStyleCnt="5"/>
      <dgm:spPr/>
    </dgm:pt>
    <dgm:pt modelId="{A669A798-33FB-4332-A2D4-B5BB191BE58F}" type="pres">
      <dgm:prSet presAssocID="{7C3105D3-2C0E-40D7-8414-AFD5AF5BD413}" presName="vert1" presStyleCnt="0"/>
      <dgm:spPr/>
    </dgm:pt>
  </dgm:ptLst>
  <dgm:cxnLst>
    <dgm:cxn modelId="{FEBE9E13-A9ED-4CDA-8F02-EC89FEA9E1C2}" type="presOf" srcId="{7C3105D3-2C0E-40D7-8414-AFD5AF5BD413}" destId="{6CC52BC1-5CD6-405E-9416-4F5D44C08315}" srcOrd="0" destOrd="0" presId="urn:microsoft.com/office/officeart/2008/layout/LinedList"/>
    <dgm:cxn modelId="{92E15C4D-032E-4D3D-B2CB-5C108EB0D81E}" type="presOf" srcId="{E69425F5-91FA-4FA9-998F-B9AA083CB635}" destId="{11BDFB1F-483B-435C-BD09-A4B9C3B568F7}" srcOrd="0" destOrd="0" presId="urn:microsoft.com/office/officeart/2008/layout/LinedList"/>
    <dgm:cxn modelId="{01FC6F56-8A1A-41BF-BFC0-4D1BE56EE4E9}" srcId="{01DD8895-3CDC-4551-9E13-2B4C4ADDC9CC}" destId="{E69425F5-91FA-4FA9-998F-B9AA083CB635}" srcOrd="2" destOrd="0" parTransId="{7A4DAD2E-E0AE-4BE9-B7AA-0CE2583E61CB}" sibTransId="{B99FAEB9-C21C-4E9E-8820-87DBCDE3DBA9}"/>
    <dgm:cxn modelId="{01FFD57E-7896-483F-AE82-D1D1DB8B8378}" type="presOf" srcId="{D804D58A-B07E-4970-BEF5-E3092ECFA2AD}" destId="{DBE7C5D6-B1B5-494D-80B0-72A6F3C886D5}" srcOrd="0" destOrd="0" presId="urn:microsoft.com/office/officeart/2008/layout/LinedList"/>
    <dgm:cxn modelId="{324B1882-3314-477C-AFD0-7DF96D9570B4}" srcId="{01DD8895-3CDC-4551-9E13-2B4C4ADDC9CC}" destId="{D804D58A-B07E-4970-BEF5-E3092ECFA2AD}" srcOrd="1" destOrd="0" parTransId="{463A9C3A-6F1C-4C22-AD6A-7F909F63F1A9}" sibTransId="{53C364D3-BC98-49C1-999E-BA9A4DC6D5D9}"/>
    <dgm:cxn modelId="{AE13C98A-7318-433E-AAC9-15601E5B7CEA}" srcId="{01DD8895-3CDC-4551-9E13-2B4C4ADDC9CC}" destId="{7C3105D3-2C0E-40D7-8414-AFD5AF5BD413}" srcOrd="4" destOrd="0" parTransId="{0615CA61-D10F-4899-8A39-B5307536C2D6}" sibTransId="{293FCD14-C1A1-4972-ACCF-AF111BE96729}"/>
    <dgm:cxn modelId="{449B6193-8E2A-4DE7-B8D0-CF213BEDD67A}" type="presOf" srcId="{01DD8895-3CDC-4551-9E13-2B4C4ADDC9CC}" destId="{AFEE2CB2-19B2-4F51-827E-8C6753799A19}" srcOrd="0" destOrd="0" presId="urn:microsoft.com/office/officeart/2008/layout/LinedList"/>
    <dgm:cxn modelId="{47638DB2-5E2D-4FE0-A896-50041661635C}" type="presOf" srcId="{45CB9369-D17A-4956-86D8-E580E59632DE}" destId="{3568A98C-52C0-46E2-9477-2C8C2EA9C286}" srcOrd="0" destOrd="0" presId="urn:microsoft.com/office/officeart/2008/layout/LinedList"/>
    <dgm:cxn modelId="{E2CE73CC-E2EE-4DBA-BD59-D465B7BEE6D9}" type="presOf" srcId="{CB6F8745-1647-4F36-8F71-F0350517F647}" destId="{2A28CC9E-A593-4076-8D5C-2157F4621DCC}" srcOrd="0" destOrd="0" presId="urn:microsoft.com/office/officeart/2008/layout/LinedList"/>
    <dgm:cxn modelId="{8DAB5DDA-4C86-403E-9733-E2A75E36C580}" srcId="{01DD8895-3CDC-4551-9E13-2B4C4ADDC9CC}" destId="{45CB9369-D17A-4956-86D8-E580E59632DE}" srcOrd="3" destOrd="0" parTransId="{C2B9F2F0-8DD9-4791-AB25-C9F0F005A014}" sibTransId="{7B3ED40E-B09B-4D37-AFE2-1789ADF59D77}"/>
    <dgm:cxn modelId="{550A95F4-8E46-4464-97BB-0127733CC354}" srcId="{01DD8895-3CDC-4551-9E13-2B4C4ADDC9CC}" destId="{CB6F8745-1647-4F36-8F71-F0350517F647}" srcOrd="0" destOrd="0" parTransId="{12A853A8-09DB-4020-B06B-770552C17DDA}" sibTransId="{27636BC8-7890-4427-B61F-05AB0716D30A}"/>
    <dgm:cxn modelId="{A253E419-ECB0-4FA1-A657-918446037C24}" type="presParOf" srcId="{AFEE2CB2-19B2-4F51-827E-8C6753799A19}" destId="{7A69E07E-82C3-44BD-A00B-815E7A7AA85B}" srcOrd="0" destOrd="0" presId="urn:microsoft.com/office/officeart/2008/layout/LinedList"/>
    <dgm:cxn modelId="{FCD526FF-59D7-4BE4-A30A-243B1E864385}" type="presParOf" srcId="{AFEE2CB2-19B2-4F51-827E-8C6753799A19}" destId="{44BA937F-44AA-4274-A5FD-AD8C5FE65CE6}" srcOrd="1" destOrd="0" presId="urn:microsoft.com/office/officeart/2008/layout/LinedList"/>
    <dgm:cxn modelId="{D2176B86-BA03-4E02-801B-05017EE1DB2C}" type="presParOf" srcId="{44BA937F-44AA-4274-A5FD-AD8C5FE65CE6}" destId="{2A28CC9E-A593-4076-8D5C-2157F4621DCC}" srcOrd="0" destOrd="0" presId="urn:microsoft.com/office/officeart/2008/layout/LinedList"/>
    <dgm:cxn modelId="{39576503-BE01-4523-B1D7-D885BC75EAD8}" type="presParOf" srcId="{44BA937F-44AA-4274-A5FD-AD8C5FE65CE6}" destId="{5C57A927-60AD-412C-A762-3DD2ABE3C1DF}" srcOrd="1" destOrd="0" presId="urn:microsoft.com/office/officeart/2008/layout/LinedList"/>
    <dgm:cxn modelId="{D7AAB96F-2B8C-48A9-8505-5CE6106A9C90}" type="presParOf" srcId="{AFEE2CB2-19B2-4F51-827E-8C6753799A19}" destId="{304D03DD-DB8B-4F8C-AC31-F9EF2CA20F6F}" srcOrd="2" destOrd="0" presId="urn:microsoft.com/office/officeart/2008/layout/LinedList"/>
    <dgm:cxn modelId="{4B9A39F8-9831-4A4F-AEC5-268B02C710FD}" type="presParOf" srcId="{AFEE2CB2-19B2-4F51-827E-8C6753799A19}" destId="{53D08C2D-6E5D-4651-8BF8-0B1402D5D5D0}" srcOrd="3" destOrd="0" presId="urn:microsoft.com/office/officeart/2008/layout/LinedList"/>
    <dgm:cxn modelId="{1C985D09-5DA2-4967-BC36-9B4AF8646CD2}" type="presParOf" srcId="{53D08C2D-6E5D-4651-8BF8-0B1402D5D5D0}" destId="{DBE7C5D6-B1B5-494D-80B0-72A6F3C886D5}" srcOrd="0" destOrd="0" presId="urn:microsoft.com/office/officeart/2008/layout/LinedList"/>
    <dgm:cxn modelId="{37458B3B-2059-4A4E-93DE-71304036B022}" type="presParOf" srcId="{53D08C2D-6E5D-4651-8BF8-0B1402D5D5D0}" destId="{437A6950-6B64-4DE1-94A1-E7A7321C662A}" srcOrd="1" destOrd="0" presId="urn:microsoft.com/office/officeart/2008/layout/LinedList"/>
    <dgm:cxn modelId="{74C8CB14-8C92-46F2-97F5-725D5D32129D}" type="presParOf" srcId="{AFEE2CB2-19B2-4F51-827E-8C6753799A19}" destId="{822E88E5-D909-45E7-842A-83598B1F5813}" srcOrd="4" destOrd="0" presId="urn:microsoft.com/office/officeart/2008/layout/LinedList"/>
    <dgm:cxn modelId="{44F2780F-1776-44C5-84DB-7765AFFC4324}" type="presParOf" srcId="{AFEE2CB2-19B2-4F51-827E-8C6753799A19}" destId="{ED1B28FB-7C73-49A3-9D17-C1936BADBB07}" srcOrd="5" destOrd="0" presId="urn:microsoft.com/office/officeart/2008/layout/LinedList"/>
    <dgm:cxn modelId="{B9DC3EB6-71AC-4113-9106-D4828143E907}" type="presParOf" srcId="{ED1B28FB-7C73-49A3-9D17-C1936BADBB07}" destId="{11BDFB1F-483B-435C-BD09-A4B9C3B568F7}" srcOrd="0" destOrd="0" presId="urn:microsoft.com/office/officeart/2008/layout/LinedList"/>
    <dgm:cxn modelId="{23F7072C-07DE-4FF0-95C7-4EA1805F8767}" type="presParOf" srcId="{ED1B28FB-7C73-49A3-9D17-C1936BADBB07}" destId="{831A6D97-2079-4C25-8B9A-5A6D6D19DD40}" srcOrd="1" destOrd="0" presId="urn:microsoft.com/office/officeart/2008/layout/LinedList"/>
    <dgm:cxn modelId="{6FE05CBA-D513-40E4-9554-F58613CC67AB}" type="presParOf" srcId="{AFEE2CB2-19B2-4F51-827E-8C6753799A19}" destId="{0172F290-DC0B-4D92-92D2-E370D418DC1A}" srcOrd="6" destOrd="0" presId="urn:microsoft.com/office/officeart/2008/layout/LinedList"/>
    <dgm:cxn modelId="{C9F1171C-6702-4990-AC03-0C32C39DF6BC}" type="presParOf" srcId="{AFEE2CB2-19B2-4F51-827E-8C6753799A19}" destId="{83D594C0-3875-4AC3-AB4B-3E397735670E}" srcOrd="7" destOrd="0" presId="urn:microsoft.com/office/officeart/2008/layout/LinedList"/>
    <dgm:cxn modelId="{D3685AFF-EA17-4816-A0D8-46320192715B}" type="presParOf" srcId="{83D594C0-3875-4AC3-AB4B-3E397735670E}" destId="{3568A98C-52C0-46E2-9477-2C8C2EA9C286}" srcOrd="0" destOrd="0" presId="urn:microsoft.com/office/officeart/2008/layout/LinedList"/>
    <dgm:cxn modelId="{D58D1EC7-53B2-41A5-AD71-4111D1974F3E}" type="presParOf" srcId="{83D594C0-3875-4AC3-AB4B-3E397735670E}" destId="{45E425D1-E00B-40DB-8D9B-75A047207792}" srcOrd="1" destOrd="0" presId="urn:microsoft.com/office/officeart/2008/layout/LinedList"/>
    <dgm:cxn modelId="{D81C8476-3758-4F6C-8855-74650FAA630C}" type="presParOf" srcId="{AFEE2CB2-19B2-4F51-827E-8C6753799A19}" destId="{4AE2222D-069F-4FB4-A3EE-D015376F1A99}" srcOrd="8" destOrd="0" presId="urn:microsoft.com/office/officeart/2008/layout/LinedList"/>
    <dgm:cxn modelId="{3D0AF038-5C1F-4CD8-90D5-ECCB1F2461BF}" type="presParOf" srcId="{AFEE2CB2-19B2-4F51-827E-8C6753799A19}" destId="{C432F4B9-9D75-48E0-AFB7-AA550DC9F05E}" srcOrd="9" destOrd="0" presId="urn:microsoft.com/office/officeart/2008/layout/LinedList"/>
    <dgm:cxn modelId="{6408B9DE-861A-4A18-8F82-A0E01CFB4A97}" type="presParOf" srcId="{C432F4B9-9D75-48E0-AFB7-AA550DC9F05E}" destId="{6CC52BC1-5CD6-405E-9416-4F5D44C08315}" srcOrd="0" destOrd="0" presId="urn:microsoft.com/office/officeart/2008/layout/LinedList"/>
    <dgm:cxn modelId="{7E8B317C-A463-4213-8AA5-60ED43D12234}" type="presParOf" srcId="{C432F4B9-9D75-48E0-AFB7-AA550DC9F05E}" destId="{A669A798-33FB-4332-A2D4-B5BB191BE5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5A811-8B3D-40A0-A9C0-FD851AE74F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B39D7B-B101-4C71-9C56-FB1F6667F076}">
      <dgm:prSet/>
      <dgm:spPr/>
      <dgm:t>
        <a:bodyPr/>
        <a:lstStyle/>
        <a:p>
          <a:r>
            <a:rPr lang="en-GB"/>
            <a:t>The more we do the more we get</a:t>
          </a:r>
        </a:p>
      </dgm:t>
    </dgm:pt>
    <dgm:pt modelId="{C2F9A224-C4B9-4EE2-A18E-808D38D4B99B}" type="parTrans" cxnId="{82AAFD9A-DEA9-4E67-8D48-BED59893986A}">
      <dgm:prSet/>
      <dgm:spPr/>
      <dgm:t>
        <a:bodyPr/>
        <a:lstStyle/>
        <a:p>
          <a:endParaRPr lang="en-US"/>
        </a:p>
      </dgm:t>
    </dgm:pt>
    <dgm:pt modelId="{4A73BE90-F75E-4787-A830-CCB6686CC7EA}" type="sibTrans" cxnId="{82AAFD9A-DEA9-4E67-8D48-BED59893986A}">
      <dgm:prSet/>
      <dgm:spPr/>
      <dgm:t>
        <a:bodyPr/>
        <a:lstStyle/>
        <a:p>
          <a:endParaRPr lang="en-US"/>
        </a:p>
      </dgm:t>
    </dgm:pt>
    <dgm:pt modelId="{90099A0F-CDC4-4A85-BA59-109E4BEE0705}">
      <dgm:prSet/>
      <dgm:spPr/>
      <dgm:t>
        <a:bodyPr/>
        <a:lstStyle/>
        <a:p>
          <a:r>
            <a:rPr lang="en-GB" dirty="0"/>
            <a:t>Perhaps this is the “reward” promised, and not just for some future time but for RIGHT NOW!!</a:t>
          </a:r>
        </a:p>
      </dgm:t>
    </dgm:pt>
    <dgm:pt modelId="{9B73139D-CD43-4962-841D-26C948279981}" type="parTrans" cxnId="{5EC119BE-CECF-45B3-8A0B-67244E3DF7B4}">
      <dgm:prSet/>
      <dgm:spPr/>
      <dgm:t>
        <a:bodyPr/>
        <a:lstStyle/>
        <a:p>
          <a:endParaRPr lang="en-US"/>
        </a:p>
      </dgm:t>
    </dgm:pt>
    <dgm:pt modelId="{AD4F2AEE-899E-4284-8B71-B93D0F206AA7}" type="sibTrans" cxnId="{5EC119BE-CECF-45B3-8A0B-67244E3DF7B4}">
      <dgm:prSet/>
      <dgm:spPr/>
      <dgm:t>
        <a:bodyPr/>
        <a:lstStyle/>
        <a:p>
          <a:endParaRPr lang="en-US"/>
        </a:p>
      </dgm:t>
    </dgm:pt>
    <dgm:pt modelId="{40D840EB-C404-4E3F-AFC0-5CBF9EA6755A}" type="pres">
      <dgm:prSet presAssocID="{6585A811-8B3D-40A0-A9C0-FD851AE74F72}" presName="linear" presStyleCnt="0">
        <dgm:presLayoutVars>
          <dgm:animLvl val="lvl"/>
          <dgm:resizeHandles val="exact"/>
        </dgm:presLayoutVars>
      </dgm:prSet>
      <dgm:spPr/>
    </dgm:pt>
    <dgm:pt modelId="{E11F60F7-D227-4884-ABDA-50FE4953F2C5}" type="pres">
      <dgm:prSet presAssocID="{C9B39D7B-B101-4C71-9C56-FB1F6667F076}" presName="parentText" presStyleLbl="node1" presStyleIdx="0" presStyleCnt="2">
        <dgm:presLayoutVars>
          <dgm:chMax val="0"/>
          <dgm:bulletEnabled val="1"/>
        </dgm:presLayoutVars>
      </dgm:prSet>
      <dgm:spPr/>
    </dgm:pt>
    <dgm:pt modelId="{CDFA917D-6BE7-4A13-8CBD-8EDC11FECE5F}" type="pres">
      <dgm:prSet presAssocID="{4A73BE90-F75E-4787-A830-CCB6686CC7EA}" presName="spacer" presStyleCnt="0"/>
      <dgm:spPr/>
    </dgm:pt>
    <dgm:pt modelId="{AE4F12A2-CC70-43A7-B77B-09592214348C}" type="pres">
      <dgm:prSet presAssocID="{90099A0F-CDC4-4A85-BA59-109E4BEE0705}" presName="parentText" presStyleLbl="node1" presStyleIdx="1" presStyleCnt="2">
        <dgm:presLayoutVars>
          <dgm:chMax val="0"/>
          <dgm:bulletEnabled val="1"/>
        </dgm:presLayoutVars>
      </dgm:prSet>
      <dgm:spPr/>
    </dgm:pt>
  </dgm:ptLst>
  <dgm:cxnLst>
    <dgm:cxn modelId="{89701D2E-955B-42BA-9331-CAFA67A4BFE6}" type="presOf" srcId="{C9B39D7B-B101-4C71-9C56-FB1F6667F076}" destId="{E11F60F7-D227-4884-ABDA-50FE4953F2C5}" srcOrd="0" destOrd="0" presId="urn:microsoft.com/office/officeart/2005/8/layout/vList2"/>
    <dgm:cxn modelId="{2C14EA5D-28F4-40DA-99F5-90D132E6E358}" type="presOf" srcId="{6585A811-8B3D-40A0-A9C0-FD851AE74F72}" destId="{40D840EB-C404-4E3F-AFC0-5CBF9EA6755A}" srcOrd="0" destOrd="0" presId="urn:microsoft.com/office/officeart/2005/8/layout/vList2"/>
    <dgm:cxn modelId="{82AAFD9A-DEA9-4E67-8D48-BED59893986A}" srcId="{6585A811-8B3D-40A0-A9C0-FD851AE74F72}" destId="{C9B39D7B-B101-4C71-9C56-FB1F6667F076}" srcOrd="0" destOrd="0" parTransId="{C2F9A224-C4B9-4EE2-A18E-808D38D4B99B}" sibTransId="{4A73BE90-F75E-4787-A830-CCB6686CC7EA}"/>
    <dgm:cxn modelId="{5EC119BE-CECF-45B3-8A0B-67244E3DF7B4}" srcId="{6585A811-8B3D-40A0-A9C0-FD851AE74F72}" destId="{90099A0F-CDC4-4A85-BA59-109E4BEE0705}" srcOrd="1" destOrd="0" parTransId="{9B73139D-CD43-4962-841D-26C948279981}" sibTransId="{AD4F2AEE-899E-4284-8B71-B93D0F206AA7}"/>
    <dgm:cxn modelId="{B12163EF-BFCF-48CC-9FE8-323E4AAD9F26}" type="presOf" srcId="{90099A0F-CDC4-4A85-BA59-109E4BEE0705}" destId="{AE4F12A2-CC70-43A7-B77B-09592214348C}" srcOrd="0" destOrd="0" presId="urn:microsoft.com/office/officeart/2005/8/layout/vList2"/>
    <dgm:cxn modelId="{C10DA552-9846-4970-9DB8-646F359CB9C2}" type="presParOf" srcId="{40D840EB-C404-4E3F-AFC0-5CBF9EA6755A}" destId="{E11F60F7-D227-4884-ABDA-50FE4953F2C5}" srcOrd="0" destOrd="0" presId="urn:microsoft.com/office/officeart/2005/8/layout/vList2"/>
    <dgm:cxn modelId="{906948A6-41F2-42C7-AC7C-839F1428F666}" type="presParOf" srcId="{40D840EB-C404-4E3F-AFC0-5CBF9EA6755A}" destId="{CDFA917D-6BE7-4A13-8CBD-8EDC11FECE5F}" srcOrd="1" destOrd="0" presId="urn:microsoft.com/office/officeart/2005/8/layout/vList2"/>
    <dgm:cxn modelId="{4600ACE6-2A3B-478D-BBAC-AFB692AD48C6}" type="presParOf" srcId="{40D840EB-C404-4E3F-AFC0-5CBF9EA6755A}" destId="{AE4F12A2-CC70-43A7-B77B-09592214348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758AE-39D5-4D06-998E-07DFC5547A4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FDCD2B-DDF2-4A66-B52B-606327AB6A54}">
      <dgm:prSet/>
      <dgm:spPr/>
      <dgm:t>
        <a:bodyPr/>
        <a:lstStyle/>
        <a:p>
          <a:r>
            <a:rPr lang="en-GB"/>
            <a:t>How do I observe the Golden Rule?</a:t>
          </a:r>
        </a:p>
      </dgm:t>
    </dgm:pt>
    <dgm:pt modelId="{3AFD7843-7C37-49BF-8C15-E524394A18AD}" type="parTrans" cxnId="{6B0DECAC-08D4-4C5C-A715-5CC181FB74B1}">
      <dgm:prSet/>
      <dgm:spPr/>
      <dgm:t>
        <a:bodyPr/>
        <a:lstStyle/>
        <a:p>
          <a:endParaRPr lang="en-US"/>
        </a:p>
      </dgm:t>
    </dgm:pt>
    <dgm:pt modelId="{880A9863-3136-44E0-8E99-7855D92FA293}" type="sibTrans" cxnId="{6B0DECAC-08D4-4C5C-A715-5CC181FB74B1}">
      <dgm:prSet/>
      <dgm:spPr/>
      <dgm:t>
        <a:bodyPr/>
        <a:lstStyle/>
        <a:p>
          <a:endParaRPr lang="en-US"/>
        </a:p>
      </dgm:t>
    </dgm:pt>
    <dgm:pt modelId="{5B407460-9A91-4579-9D69-92DB24F709FD}">
      <dgm:prSet/>
      <dgm:spPr/>
      <dgm:t>
        <a:bodyPr/>
        <a:lstStyle/>
        <a:p>
          <a:r>
            <a:rPr lang="en-GB"/>
            <a:t>What evidence is there of this improving my spiritual wellbeing?</a:t>
          </a:r>
        </a:p>
      </dgm:t>
    </dgm:pt>
    <dgm:pt modelId="{8F43446B-61DD-40F9-9BF8-930A6809A1AB}" type="parTrans" cxnId="{A87DAC04-4C52-4251-A160-B55B59CE6DAB}">
      <dgm:prSet/>
      <dgm:spPr/>
      <dgm:t>
        <a:bodyPr/>
        <a:lstStyle/>
        <a:p>
          <a:endParaRPr lang="en-US"/>
        </a:p>
      </dgm:t>
    </dgm:pt>
    <dgm:pt modelId="{58BD3A7A-9DF4-4C56-BCE1-C91AC77074C3}" type="sibTrans" cxnId="{A87DAC04-4C52-4251-A160-B55B59CE6DAB}">
      <dgm:prSet/>
      <dgm:spPr/>
      <dgm:t>
        <a:bodyPr/>
        <a:lstStyle/>
        <a:p>
          <a:endParaRPr lang="en-US"/>
        </a:p>
      </dgm:t>
    </dgm:pt>
    <dgm:pt modelId="{EC1135C0-BC07-4E23-9942-93D4D0F9BAEF}">
      <dgm:prSet/>
      <dgm:spPr/>
      <dgm:t>
        <a:bodyPr/>
        <a:lstStyle/>
        <a:p>
          <a:r>
            <a:rPr lang="en-GB"/>
            <a:t>What does this look like and how does it feel?</a:t>
          </a:r>
        </a:p>
      </dgm:t>
    </dgm:pt>
    <dgm:pt modelId="{374B7AA8-06C9-4CB6-9D01-48E3092732FB}" type="parTrans" cxnId="{69E8CEDE-BEB2-45EC-A6FA-D0F474A9AC7B}">
      <dgm:prSet/>
      <dgm:spPr/>
      <dgm:t>
        <a:bodyPr/>
        <a:lstStyle/>
        <a:p>
          <a:endParaRPr lang="en-US"/>
        </a:p>
      </dgm:t>
    </dgm:pt>
    <dgm:pt modelId="{BDBDC087-09DE-4B1A-BE77-43B0DC40ECDB}" type="sibTrans" cxnId="{69E8CEDE-BEB2-45EC-A6FA-D0F474A9AC7B}">
      <dgm:prSet/>
      <dgm:spPr/>
      <dgm:t>
        <a:bodyPr/>
        <a:lstStyle/>
        <a:p>
          <a:endParaRPr lang="en-US"/>
        </a:p>
      </dgm:t>
    </dgm:pt>
    <dgm:pt modelId="{0E073CF9-7118-49FD-8D3B-768286C70C91}">
      <dgm:prSet/>
      <dgm:spPr/>
      <dgm:t>
        <a:bodyPr/>
        <a:lstStyle/>
        <a:p>
          <a:r>
            <a:rPr lang="en-GB"/>
            <a:t>When do I fail to the follow the Golden Rule?</a:t>
          </a:r>
        </a:p>
      </dgm:t>
    </dgm:pt>
    <dgm:pt modelId="{4E2AE97B-6CF3-4F74-98C3-EADEEAE59C37}" type="parTrans" cxnId="{7AD90FC5-4215-4D7B-8050-F1494F43B003}">
      <dgm:prSet/>
      <dgm:spPr/>
      <dgm:t>
        <a:bodyPr/>
        <a:lstStyle/>
        <a:p>
          <a:endParaRPr lang="en-US"/>
        </a:p>
      </dgm:t>
    </dgm:pt>
    <dgm:pt modelId="{EED64A72-B003-465D-9430-44FDAFD747F8}" type="sibTrans" cxnId="{7AD90FC5-4215-4D7B-8050-F1494F43B003}">
      <dgm:prSet/>
      <dgm:spPr/>
      <dgm:t>
        <a:bodyPr/>
        <a:lstStyle/>
        <a:p>
          <a:endParaRPr lang="en-US"/>
        </a:p>
      </dgm:t>
    </dgm:pt>
    <dgm:pt modelId="{0D4A0F12-98F2-4F26-ADC8-A7F253E1BF08}">
      <dgm:prSet/>
      <dgm:spPr/>
      <dgm:t>
        <a:bodyPr/>
        <a:lstStyle/>
        <a:p>
          <a:r>
            <a:rPr lang="en-GB"/>
            <a:t>Are there certain people for whom I find this difficult to follow?</a:t>
          </a:r>
        </a:p>
      </dgm:t>
    </dgm:pt>
    <dgm:pt modelId="{DC598166-D898-4A51-9D41-2495F2B29B2B}" type="parTrans" cxnId="{92E97EF7-A205-4A4B-86BF-3E1A5729E07E}">
      <dgm:prSet/>
      <dgm:spPr/>
      <dgm:t>
        <a:bodyPr/>
        <a:lstStyle/>
        <a:p>
          <a:endParaRPr lang="en-US"/>
        </a:p>
      </dgm:t>
    </dgm:pt>
    <dgm:pt modelId="{D28BBE53-051A-4A8D-9AB4-CA511699601D}" type="sibTrans" cxnId="{92E97EF7-A205-4A4B-86BF-3E1A5729E07E}">
      <dgm:prSet/>
      <dgm:spPr/>
      <dgm:t>
        <a:bodyPr/>
        <a:lstStyle/>
        <a:p>
          <a:endParaRPr lang="en-US"/>
        </a:p>
      </dgm:t>
    </dgm:pt>
    <dgm:pt modelId="{74AE2FCB-9234-45B1-A58E-7A09059BC045}" type="pres">
      <dgm:prSet presAssocID="{B68758AE-39D5-4D06-998E-07DFC5547A43}" presName="linear" presStyleCnt="0">
        <dgm:presLayoutVars>
          <dgm:animLvl val="lvl"/>
          <dgm:resizeHandles val="exact"/>
        </dgm:presLayoutVars>
      </dgm:prSet>
      <dgm:spPr/>
    </dgm:pt>
    <dgm:pt modelId="{3799F88E-773F-4C22-B464-59366DCEB6D0}" type="pres">
      <dgm:prSet presAssocID="{EEFDCD2B-DDF2-4A66-B52B-606327AB6A54}" presName="parentText" presStyleLbl="node1" presStyleIdx="0" presStyleCnt="5">
        <dgm:presLayoutVars>
          <dgm:chMax val="0"/>
          <dgm:bulletEnabled val="1"/>
        </dgm:presLayoutVars>
      </dgm:prSet>
      <dgm:spPr/>
    </dgm:pt>
    <dgm:pt modelId="{52518D68-A9C4-45D6-B27A-96611DEA90BD}" type="pres">
      <dgm:prSet presAssocID="{880A9863-3136-44E0-8E99-7855D92FA293}" presName="spacer" presStyleCnt="0"/>
      <dgm:spPr/>
    </dgm:pt>
    <dgm:pt modelId="{7DDDF5C5-A305-4B03-9064-9B82C7B6DF89}" type="pres">
      <dgm:prSet presAssocID="{5B407460-9A91-4579-9D69-92DB24F709FD}" presName="parentText" presStyleLbl="node1" presStyleIdx="1" presStyleCnt="5">
        <dgm:presLayoutVars>
          <dgm:chMax val="0"/>
          <dgm:bulletEnabled val="1"/>
        </dgm:presLayoutVars>
      </dgm:prSet>
      <dgm:spPr/>
    </dgm:pt>
    <dgm:pt modelId="{3B3821E4-61E7-4335-ACC3-32863B1CECAB}" type="pres">
      <dgm:prSet presAssocID="{58BD3A7A-9DF4-4C56-BCE1-C91AC77074C3}" presName="spacer" presStyleCnt="0"/>
      <dgm:spPr/>
    </dgm:pt>
    <dgm:pt modelId="{5B2ECF19-6C58-4614-8E9C-CA5226091A44}" type="pres">
      <dgm:prSet presAssocID="{EC1135C0-BC07-4E23-9942-93D4D0F9BAEF}" presName="parentText" presStyleLbl="node1" presStyleIdx="2" presStyleCnt="5">
        <dgm:presLayoutVars>
          <dgm:chMax val="0"/>
          <dgm:bulletEnabled val="1"/>
        </dgm:presLayoutVars>
      </dgm:prSet>
      <dgm:spPr/>
    </dgm:pt>
    <dgm:pt modelId="{3D3C5314-C8F0-4724-B126-3A35CED47F01}" type="pres">
      <dgm:prSet presAssocID="{BDBDC087-09DE-4B1A-BE77-43B0DC40ECDB}" presName="spacer" presStyleCnt="0"/>
      <dgm:spPr/>
    </dgm:pt>
    <dgm:pt modelId="{BA00A49A-EA45-482F-B276-8C964DED7DC4}" type="pres">
      <dgm:prSet presAssocID="{0E073CF9-7118-49FD-8D3B-768286C70C91}" presName="parentText" presStyleLbl="node1" presStyleIdx="3" presStyleCnt="5">
        <dgm:presLayoutVars>
          <dgm:chMax val="0"/>
          <dgm:bulletEnabled val="1"/>
        </dgm:presLayoutVars>
      </dgm:prSet>
      <dgm:spPr/>
    </dgm:pt>
    <dgm:pt modelId="{28B0B566-7F5B-4B05-B84F-29FBDE9CF05C}" type="pres">
      <dgm:prSet presAssocID="{EED64A72-B003-465D-9430-44FDAFD747F8}" presName="spacer" presStyleCnt="0"/>
      <dgm:spPr/>
    </dgm:pt>
    <dgm:pt modelId="{AEB8237B-01FB-4DC7-B021-5328115CEF3A}" type="pres">
      <dgm:prSet presAssocID="{0D4A0F12-98F2-4F26-ADC8-A7F253E1BF08}" presName="parentText" presStyleLbl="node1" presStyleIdx="4" presStyleCnt="5">
        <dgm:presLayoutVars>
          <dgm:chMax val="0"/>
          <dgm:bulletEnabled val="1"/>
        </dgm:presLayoutVars>
      </dgm:prSet>
      <dgm:spPr/>
    </dgm:pt>
  </dgm:ptLst>
  <dgm:cxnLst>
    <dgm:cxn modelId="{A87DAC04-4C52-4251-A160-B55B59CE6DAB}" srcId="{B68758AE-39D5-4D06-998E-07DFC5547A43}" destId="{5B407460-9A91-4579-9D69-92DB24F709FD}" srcOrd="1" destOrd="0" parTransId="{8F43446B-61DD-40F9-9BF8-930A6809A1AB}" sibTransId="{58BD3A7A-9DF4-4C56-BCE1-C91AC77074C3}"/>
    <dgm:cxn modelId="{CF15380B-B333-4B7F-AA07-3F91BE924243}" type="presOf" srcId="{0D4A0F12-98F2-4F26-ADC8-A7F253E1BF08}" destId="{AEB8237B-01FB-4DC7-B021-5328115CEF3A}" srcOrd="0" destOrd="0" presId="urn:microsoft.com/office/officeart/2005/8/layout/vList2"/>
    <dgm:cxn modelId="{0C69B81C-E3D5-488A-AA61-C2CBC3581FA4}" type="presOf" srcId="{EC1135C0-BC07-4E23-9942-93D4D0F9BAEF}" destId="{5B2ECF19-6C58-4614-8E9C-CA5226091A44}" srcOrd="0" destOrd="0" presId="urn:microsoft.com/office/officeart/2005/8/layout/vList2"/>
    <dgm:cxn modelId="{ED35D926-BD3C-4EF0-A38B-CD45703AD587}" type="presOf" srcId="{B68758AE-39D5-4D06-998E-07DFC5547A43}" destId="{74AE2FCB-9234-45B1-A58E-7A09059BC045}" srcOrd="0" destOrd="0" presId="urn:microsoft.com/office/officeart/2005/8/layout/vList2"/>
    <dgm:cxn modelId="{43099839-4409-434D-B960-742E3EC3DD0F}" type="presOf" srcId="{5B407460-9A91-4579-9D69-92DB24F709FD}" destId="{7DDDF5C5-A305-4B03-9064-9B82C7B6DF89}" srcOrd="0" destOrd="0" presId="urn:microsoft.com/office/officeart/2005/8/layout/vList2"/>
    <dgm:cxn modelId="{6B0DECAC-08D4-4C5C-A715-5CC181FB74B1}" srcId="{B68758AE-39D5-4D06-998E-07DFC5547A43}" destId="{EEFDCD2B-DDF2-4A66-B52B-606327AB6A54}" srcOrd="0" destOrd="0" parTransId="{3AFD7843-7C37-49BF-8C15-E524394A18AD}" sibTransId="{880A9863-3136-44E0-8E99-7855D92FA293}"/>
    <dgm:cxn modelId="{B73F78B1-848A-45E1-A7B7-63F2B1B1BDCA}" type="presOf" srcId="{EEFDCD2B-DDF2-4A66-B52B-606327AB6A54}" destId="{3799F88E-773F-4C22-B464-59366DCEB6D0}" srcOrd="0" destOrd="0" presId="urn:microsoft.com/office/officeart/2005/8/layout/vList2"/>
    <dgm:cxn modelId="{79554BBB-081C-49C7-B627-A4D885F12F2F}" type="presOf" srcId="{0E073CF9-7118-49FD-8D3B-768286C70C91}" destId="{BA00A49A-EA45-482F-B276-8C964DED7DC4}" srcOrd="0" destOrd="0" presId="urn:microsoft.com/office/officeart/2005/8/layout/vList2"/>
    <dgm:cxn modelId="{7AD90FC5-4215-4D7B-8050-F1494F43B003}" srcId="{B68758AE-39D5-4D06-998E-07DFC5547A43}" destId="{0E073CF9-7118-49FD-8D3B-768286C70C91}" srcOrd="3" destOrd="0" parTransId="{4E2AE97B-6CF3-4F74-98C3-EADEEAE59C37}" sibTransId="{EED64A72-B003-465D-9430-44FDAFD747F8}"/>
    <dgm:cxn modelId="{69E8CEDE-BEB2-45EC-A6FA-D0F474A9AC7B}" srcId="{B68758AE-39D5-4D06-998E-07DFC5547A43}" destId="{EC1135C0-BC07-4E23-9942-93D4D0F9BAEF}" srcOrd="2" destOrd="0" parTransId="{374B7AA8-06C9-4CB6-9D01-48E3092732FB}" sibTransId="{BDBDC087-09DE-4B1A-BE77-43B0DC40ECDB}"/>
    <dgm:cxn modelId="{92E97EF7-A205-4A4B-86BF-3E1A5729E07E}" srcId="{B68758AE-39D5-4D06-998E-07DFC5547A43}" destId="{0D4A0F12-98F2-4F26-ADC8-A7F253E1BF08}" srcOrd="4" destOrd="0" parTransId="{DC598166-D898-4A51-9D41-2495F2B29B2B}" sibTransId="{D28BBE53-051A-4A8D-9AB4-CA511699601D}"/>
    <dgm:cxn modelId="{4800A164-D31E-4EB2-9458-F6F59B40636C}" type="presParOf" srcId="{74AE2FCB-9234-45B1-A58E-7A09059BC045}" destId="{3799F88E-773F-4C22-B464-59366DCEB6D0}" srcOrd="0" destOrd="0" presId="urn:microsoft.com/office/officeart/2005/8/layout/vList2"/>
    <dgm:cxn modelId="{145D407A-7D12-40CD-BA0B-579A16DD05D9}" type="presParOf" srcId="{74AE2FCB-9234-45B1-A58E-7A09059BC045}" destId="{52518D68-A9C4-45D6-B27A-96611DEA90BD}" srcOrd="1" destOrd="0" presId="urn:microsoft.com/office/officeart/2005/8/layout/vList2"/>
    <dgm:cxn modelId="{6BDDDD5D-7D43-4714-8FCD-144DDE962D5E}" type="presParOf" srcId="{74AE2FCB-9234-45B1-A58E-7A09059BC045}" destId="{7DDDF5C5-A305-4B03-9064-9B82C7B6DF89}" srcOrd="2" destOrd="0" presId="urn:microsoft.com/office/officeart/2005/8/layout/vList2"/>
    <dgm:cxn modelId="{1BF778FA-27E6-448A-A5C6-BA0443BBCAED}" type="presParOf" srcId="{74AE2FCB-9234-45B1-A58E-7A09059BC045}" destId="{3B3821E4-61E7-4335-ACC3-32863B1CECAB}" srcOrd="3" destOrd="0" presId="urn:microsoft.com/office/officeart/2005/8/layout/vList2"/>
    <dgm:cxn modelId="{36854C87-3181-47DD-A125-E3514BCBDB70}" type="presParOf" srcId="{74AE2FCB-9234-45B1-A58E-7A09059BC045}" destId="{5B2ECF19-6C58-4614-8E9C-CA5226091A44}" srcOrd="4" destOrd="0" presId="urn:microsoft.com/office/officeart/2005/8/layout/vList2"/>
    <dgm:cxn modelId="{AA1DE2D2-E8AD-41E4-8AF6-89048568C8B3}" type="presParOf" srcId="{74AE2FCB-9234-45B1-A58E-7A09059BC045}" destId="{3D3C5314-C8F0-4724-B126-3A35CED47F01}" srcOrd="5" destOrd="0" presId="urn:microsoft.com/office/officeart/2005/8/layout/vList2"/>
    <dgm:cxn modelId="{181E3537-4E07-49EB-A070-FC3BD8077D54}" type="presParOf" srcId="{74AE2FCB-9234-45B1-A58E-7A09059BC045}" destId="{BA00A49A-EA45-482F-B276-8C964DED7DC4}" srcOrd="6" destOrd="0" presId="urn:microsoft.com/office/officeart/2005/8/layout/vList2"/>
    <dgm:cxn modelId="{00B904D8-9076-4AED-A958-BE5A85031EF6}" type="presParOf" srcId="{74AE2FCB-9234-45B1-A58E-7A09059BC045}" destId="{28B0B566-7F5B-4B05-B84F-29FBDE9CF05C}" srcOrd="7" destOrd="0" presId="urn:microsoft.com/office/officeart/2005/8/layout/vList2"/>
    <dgm:cxn modelId="{5F44012F-8B1F-4A51-B5A8-290A86427163}" type="presParOf" srcId="{74AE2FCB-9234-45B1-A58E-7A09059BC045}" destId="{AEB8237B-01FB-4DC7-B021-5328115CEF3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9E07E-82C3-44BD-A00B-815E7A7AA85B}">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8CC9E-A593-4076-8D5C-2157F4621DC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Do something nice for a friend, or a stranger. </a:t>
          </a:r>
          <a:endParaRPr lang="en-US" sz="2800" kern="1200" dirty="0"/>
        </a:p>
      </dsp:txBody>
      <dsp:txXfrm>
        <a:off x="0" y="675"/>
        <a:ext cx="6900512" cy="1106957"/>
      </dsp:txXfrm>
    </dsp:sp>
    <dsp:sp modelId="{304D03DD-DB8B-4F8C-AC31-F9EF2CA20F6F}">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7C5D6-B1B5-494D-80B0-72A6F3C886D5}">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Thank someone. Smile.</a:t>
          </a:r>
          <a:endParaRPr lang="en-US" sz="2800" kern="1200" dirty="0"/>
        </a:p>
      </dsp:txBody>
      <dsp:txXfrm>
        <a:off x="0" y="1107633"/>
        <a:ext cx="6900512" cy="1106957"/>
      </dsp:txXfrm>
    </dsp:sp>
    <dsp:sp modelId="{822E88E5-D909-45E7-842A-83598B1F5813}">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DFB1F-483B-435C-BD09-A4B9C3B568F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Volunteer your time. Join a community group. </a:t>
          </a:r>
          <a:endParaRPr lang="en-US" sz="2800" kern="1200" dirty="0"/>
        </a:p>
      </dsp:txBody>
      <dsp:txXfrm>
        <a:off x="0" y="2214591"/>
        <a:ext cx="6900512" cy="1106957"/>
      </dsp:txXfrm>
    </dsp:sp>
    <dsp:sp modelId="{0172F290-DC0B-4D92-92D2-E370D418DC1A}">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8A98C-52C0-46E2-9477-2C8C2EA9C28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Look out, as well as in</a:t>
          </a:r>
          <a:r>
            <a:rPr lang="en-GB" sz="2200" kern="1200" dirty="0"/>
            <a:t>. </a:t>
          </a:r>
          <a:endParaRPr lang="en-US" sz="2200" kern="1200" dirty="0"/>
        </a:p>
      </dsp:txBody>
      <dsp:txXfrm>
        <a:off x="0" y="3321549"/>
        <a:ext cx="6900512" cy="1106957"/>
      </dsp:txXfrm>
    </dsp:sp>
    <dsp:sp modelId="{4AE2222D-069F-4FB4-A3EE-D015376F1A99}">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52BC1-5CD6-405E-9416-4F5D44C08315}">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Seeing yourself, and your happiness, linked to the wider community can be incredibly rewarding and creates connections with the people around you.</a:t>
          </a:r>
          <a:endParaRPr lang="en-US" sz="2800" kern="1200" dirty="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60F7-D227-4884-ABDA-50FE4953F2C5}">
      <dsp:nvSpPr>
        <dsp:cNvPr id="0" name=""/>
        <dsp:cNvSpPr/>
      </dsp:nvSpPr>
      <dsp:spPr>
        <a:xfrm>
          <a:off x="0" y="31524"/>
          <a:ext cx="5962720" cy="24091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The more we do the more we get</a:t>
          </a:r>
        </a:p>
      </dsp:txBody>
      <dsp:txXfrm>
        <a:off x="117606" y="149130"/>
        <a:ext cx="5727508" cy="2173964"/>
      </dsp:txXfrm>
    </dsp:sp>
    <dsp:sp modelId="{AE4F12A2-CC70-43A7-B77B-09592214348C}">
      <dsp:nvSpPr>
        <dsp:cNvPr id="0" name=""/>
        <dsp:cNvSpPr/>
      </dsp:nvSpPr>
      <dsp:spPr>
        <a:xfrm>
          <a:off x="0" y="2538621"/>
          <a:ext cx="5962720" cy="240917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Perhaps this is the “reward” promised, and not just for some future time but for RIGHT NOW!!</a:t>
          </a:r>
        </a:p>
      </dsp:txBody>
      <dsp:txXfrm>
        <a:off x="117606" y="2656227"/>
        <a:ext cx="5727508" cy="2173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9F88E-773F-4C22-B464-59366DCEB6D0}">
      <dsp:nvSpPr>
        <dsp:cNvPr id="0" name=""/>
        <dsp:cNvSpPr/>
      </dsp:nvSpPr>
      <dsp:spPr>
        <a:xfrm>
          <a:off x="0" y="72984"/>
          <a:ext cx="5962720"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How do I observe the Golden Rule?</a:t>
          </a:r>
        </a:p>
      </dsp:txBody>
      <dsp:txXfrm>
        <a:off x="44602" y="117586"/>
        <a:ext cx="5873516" cy="824474"/>
      </dsp:txXfrm>
    </dsp:sp>
    <dsp:sp modelId="{7DDDF5C5-A305-4B03-9064-9B82C7B6DF89}">
      <dsp:nvSpPr>
        <dsp:cNvPr id="0" name=""/>
        <dsp:cNvSpPr/>
      </dsp:nvSpPr>
      <dsp:spPr>
        <a:xfrm>
          <a:off x="0" y="1052903"/>
          <a:ext cx="5962720" cy="913678"/>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evidence is there of this improving my spiritual wellbeing?</a:t>
          </a:r>
        </a:p>
      </dsp:txBody>
      <dsp:txXfrm>
        <a:off x="44602" y="1097505"/>
        <a:ext cx="5873516" cy="824474"/>
      </dsp:txXfrm>
    </dsp:sp>
    <dsp:sp modelId="{5B2ECF19-6C58-4614-8E9C-CA5226091A44}">
      <dsp:nvSpPr>
        <dsp:cNvPr id="0" name=""/>
        <dsp:cNvSpPr/>
      </dsp:nvSpPr>
      <dsp:spPr>
        <a:xfrm>
          <a:off x="0" y="2032821"/>
          <a:ext cx="5962720" cy="9136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does this look like and how does it feel?</a:t>
          </a:r>
        </a:p>
      </dsp:txBody>
      <dsp:txXfrm>
        <a:off x="44602" y="2077423"/>
        <a:ext cx="5873516" cy="824474"/>
      </dsp:txXfrm>
    </dsp:sp>
    <dsp:sp modelId="{BA00A49A-EA45-482F-B276-8C964DED7DC4}">
      <dsp:nvSpPr>
        <dsp:cNvPr id="0" name=""/>
        <dsp:cNvSpPr/>
      </dsp:nvSpPr>
      <dsp:spPr>
        <a:xfrm>
          <a:off x="0" y="3012740"/>
          <a:ext cx="5962720" cy="913678"/>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When do I fail to the follow the Golden Rule?</a:t>
          </a:r>
        </a:p>
      </dsp:txBody>
      <dsp:txXfrm>
        <a:off x="44602" y="3057342"/>
        <a:ext cx="5873516" cy="824474"/>
      </dsp:txXfrm>
    </dsp:sp>
    <dsp:sp modelId="{AEB8237B-01FB-4DC7-B021-5328115CEF3A}">
      <dsp:nvSpPr>
        <dsp:cNvPr id="0" name=""/>
        <dsp:cNvSpPr/>
      </dsp:nvSpPr>
      <dsp:spPr>
        <a:xfrm>
          <a:off x="0" y="3992658"/>
          <a:ext cx="5962720"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Are there certain people for whom I find this difficult to follow?</a:t>
          </a:r>
        </a:p>
      </dsp:txBody>
      <dsp:txXfrm>
        <a:off x="44602" y="4037260"/>
        <a:ext cx="5873516" cy="8244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49F67-E0F8-4CF2-AB2F-370FF4F71FE4}"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A845B-25D4-4BDD-8DE0-E6324E35D717}" type="slidenum">
              <a:rPr lang="en-GB" smtClean="0"/>
              <a:t>‹#›</a:t>
            </a:fld>
            <a:endParaRPr lang="en-GB"/>
          </a:p>
        </p:txBody>
      </p:sp>
    </p:spTree>
    <p:extLst>
      <p:ext uri="{BB962C8B-B14F-4D97-AF65-F5344CB8AC3E}">
        <p14:creationId xmlns:p14="http://schemas.microsoft.com/office/powerpoint/2010/main" val="383513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to others.</a:t>
            </a:r>
          </a:p>
          <a:p>
            <a:r>
              <a:rPr lang="en-US" dirty="0"/>
              <a:t>Could be financial but mostly isn’t.</a:t>
            </a:r>
          </a:p>
          <a:p>
            <a:r>
              <a:rPr lang="en-US" dirty="0"/>
              <a:t>Mostly this about time, attention and care.</a:t>
            </a:r>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1</a:t>
            </a:fld>
            <a:endParaRPr lang="en-GB"/>
          </a:p>
        </p:txBody>
      </p:sp>
    </p:spTree>
    <p:extLst>
      <p:ext uri="{BB962C8B-B14F-4D97-AF65-F5344CB8AC3E}">
        <p14:creationId xmlns:p14="http://schemas.microsoft.com/office/powerpoint/2010/main" val="183334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Potentially harder to do but the rewards reported are great for both parties. </a:t>
            </a:r>
          </a:p>
          <a:p>
            <a:r>
              <a:rPr lang="en-US" dirty="0"/>
              <a:t>Notice that this is effective even for people with a diagnosis of clinical depression. </a:t>
            </a:r>
          </a:p>
          <a:p>
            <a:r>
              <a:rPr lang="en-US" dirty="0"/>
              <a:t>Reports of this being carried out with American and British students found that the Americans found this easier to do than the British; who felt a lot more embarrassed about it. Strange that.</a:t>
            </a:r>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11</a:t>
            </a:fld>
            <a:endParaRPr lang="en-GB"/>
          </a:p>
        </p:txBody>
      </p:sp>
    </p:spTree>
    <p:extLst>
      <p:ext uri="{BB962C8B-B14F-4D97-AF65-F5344CB8AC3E}">
        <p14:creationId xmlns:p14="http://schemas.microsoft.com/office/powerpoint/2010/main" val="90371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this presentation is something we didn’t do on the week although I used some bits elsewhere. Here it is in case some of it is useful.  </a:t>
            </a:r>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12</a:t>
            </a:fld>
            <a:endParaRPr lang="en-GB"/>
          </a:p>
        </p:txBody>
      </p:sp>
    </p:spTree>
    <p:extLst>
      <p:ext uri="{BB962C8B-B14F-4D97-AF65-F5344CB8AC3E}">
        <p14:creationId xmlns:p14="http://schemas.microsoft.com/office/powerpoint/2010/main" val="189778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notice how this relates to other domains of Five Ways to Wellbeing.</a:t>
            </a:r>
          </a:p>
          <a:p>
            <a:r>
              <a:rPr lang="en-US" dirty="0"/>
              <a:t>A lot of this is about building and nurturing our relationships with others, but also being linked to a wider community speak to me of noticing the world around us.</a:t>
            </a:r>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2</a:t>
            </a:fld>
            <a:endParaRPr lang="en-GB"/>
          </a:p>
        </p:txBody>
      </p:sp>
    </p:spTree>
    <p:extLst>
      <p:ext uri="{BB962C8B-B14F-4D97-AF65-F5344CB8AC3E}">
        <p14:creationId xmlns:p14="http://schemas.microsoft.com/office/powerpoint/2010/main" val="147199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Evidence and testimony.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Stacks of research to back up Five Ways claim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do rich people give proportionately less than poorer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 found the first few chapters of this book really useful.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seems to be something culturally determined about giving to others – philanthropy in the USA is much more prevalent then in the UK. In the UK poorer people give more (as a percentage of their earnings) than the richest people. Interesting.  </a:t>
            </a:r>
          </a:p>
          <a:p>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3</a:t>
            </a:fld>
            <a:endParaRPr lang="en-GB"/>
          </a:p>
        </p:txBody>
      </p:sp>
    </p:spTree>
    <p:extLst>
      <p:ext uri="{BB962C8B-B14F-4D97-AF65-F5344CB8AC3E}">
        <p14:creationId xmlns:p14="http://schemas.microsoft.com/office/powerpoint/2010/main" val="204959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and see what you think.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Christian is it OK if a motivation to giving is personal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Interesting question – Some thoughts from the group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sng" dirty="0"/>
              <a:t>A</a:t>
            </a:r>
            <a:r>
              <a:rPr lang="en-GB" dirty="0"/>
              <a:t> motivation maybe OK but maybe not </a:t>
            </a:r>
            <a:r>
              <a:rPr lang="en-GB" u="sng" dirty="0"/>
              <a:t>THE</a:t>
            </a:r>
            <a:r>
              <a:rPr lang="en-GB" dirty="0"/>
              <a:t> motivation.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maybe it’s OK if this is a starting point for people to get into the habit of giving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if I am benefitting from your gift to me maybe I don’t care what your motivation is, so maybe we don’t need to worry too much about it.</a:t>
            </a:r>
          </a:p>
          <a:p>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4</a:t>
            </a:fld>
            <a:endParaRPr lang="en-GB"/>
          </a:p>
        </p:txBody>
      </p:sp>
    </p:spTree>
    <p:extLst>
      <p:ext uri="{BB962C8B-B14F-4D97-AF65-F5344CB8AC3E}">
        <p14:creationId xmlns:p14="http://schemas.microsoft.com/office/powerpoint/2010/main" val="213969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Maybe Christians don’t think enough about this. </a:t>
            </a:r>
          </a:p>
          <a:p>
            <a:r>
              <a:rPr lang="en-GB" sz="1800" dirty="0">
                <a:effectLst/>
                <a:latin typeface="Calibri" panose="020F0502020204030204" pitchFamily="34" charset="0"/>
                <a:cs typeface="Times New Roman" panose="02020603050405020304" pitchFamily="18" charset="0"/>
              </a:rPr>
              <a:t>Someone can’t give unless someone receives….in most cases. </a:t>
            </a:r>
          </a:p>
          <a:p>
            <a:r>
              <a:rPr lang="en-GB" sz="1800" dirty="0">
                <a:effectLst/>
                <a:latin typeface="Calibri" panose="020F0502020204030204" pitchFamily="34" charset="0"/>
                <a:cs typeface="Times New Roman" panose="02020603050405020304" pitchFamily="18" charset="0"/>
              </a:rPr>
              <a:t>So if giving is good for our mental health then receiving is a way to facilitate that for someone else; so, receiving is giving!! Hurrah!</a:t>
            </a:r>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5</a:t>
            </a:fld>
            <a:endParaRPr lang="en-GB"/>
          </a:p>
        </p:txBody>
      </p:sp>
    </p:spTree>
    <p:extLst>
      <p:ext uri="{BB962C8B-B14F-4D97-AF65-F5344CB8AC3E}">
        <p14:creationId xmlns:p14="http://schemas.microsoft.com/office/powerpoint/2010/main" val="362775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to me that there is something important about the presence of this story (or variants) in all the gospels – not certain what it is, but it feels important.</a:t>
            </a:r>
          </a:p>
        </p:txBody>
      </p:sp>
      <p:sp>
        <p:nvSpPr>
          <p:cNvPr id="4" name="Slide Number Placeholder 3"/>
          <p:cNvSpPr>
            <a:spLocks noGrp="1"/>
          </p:cNvSpPr>
          <p:nvPr>
            <p:ph type="sldNum" sz="quarter" idx="5"/>
          </p:nvPr>
        </p:nvSpPr>
        <p:spPr/>
        <p:txBody>
          <a:bodyPr/>
          <a:lstStyle/>
          <a:p>
            <a:fld id="{AB9A845B-25D4-4BDD-8DE0-E6324E35D717}" type="slidenum">
              <a:rPr lang="en-GB" smtClean="0"/>
              <a:t>6</a:t>
            </a:fld>
            <a:endParaRPr lang="en-GB"/>
          </a:p>
        </p:txBody>
      </p:sp>
    </p:spTree>
    <p:extLst>
      <p:ext uri="{BB962C8B-B14F-4D97-AF65-F5344CB8AC3E}">
        <p14:creationId xmlns:p14="http://schemas.microsoft.com/office/powerpoint/2010/main" val="8689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7</a:t>
            </a:fld>
            <a:endParaRPr lang="en-GB"/>
          </a:p>
        </p:txBody>
      </p:sp>
    </p:spTree>
    <p:extLst>
      <p:ext uri="{BB962C8B-B14F-4D97-AF65-F5344CB8AC3E}">
        <p14:creationId xmlns:p14="http://schemas.microsoft.com/office/powerpoint/2010/main" val="358880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Perceptual Positions is a technique drawn from Neurolinguistic Programming. Used in a variety of disciplines to help people develop skills of empathy, by “becoming” the people in a scenario and see the world through their eyes.</a:t>
            </a:r>
          </a:p>
          <a:p>
            <a:r>
              <a:rPr lang="en-US" dirty="0"/>
              <a:t>Use the version of this story from Mark and become the different people in the scene – see it through their eyes.</a:t>
            </a:r>
          </a:p>
          <a:p>
            <a:r>
              <a:rPr lang="en-US" dirty="0"/>
              <a:t>How might Jesus’ acceptance of her gift impact on the woman in the story?</a:t>
            </a:r>
          </a:p>
          <a:p>
            <a:r>
              <a:rPr lang="en-US" dirty="0"/>
              <a:t>What might the impact on another person observing this scene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we learn about giving and receiving?</a:t>
            </a:r>
          </a:p>
          <a:p>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8</a:t>
            </a:fld>
            <a:endParaRPr lang="en-GB"/>
          </a:p>
        </p:txBody>
      </p:sp>
    </p:spTree>
    <p:extLst>
      <p:ext uri="{BB962C8B-B14F-4D97-AF65-F5344CB8AC3E}">
        <p14:creationId xmlns:p14="http://schemas.microsoft.com/office/powerpoint/2010/main" val="393758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 to many people but still fun to do, good for us and easy to put into place.</a:t>
            </a:r>
            <a:endParaRPr lang="en-GB" dirty="0"/>
          </a:p>
        </p:txBody>
      </p:sp>
      <p:sp>
        <p:nvSpPr>
          <p:cNvPr id="4" name="Slide Number Placeholder 3"/>
          <p:cNvSpPr>
            <a:spLocks noGrp="1"/>
          </p:cNvSpPr>
          <p:nvPr>
            <p:ph type="sldNum" sz="quarter" idx="5"/>
          </p:nvPr>
        </p:nvSpPr>
        <p:spPr/>
        <p:txBody>
          <a:bodyPr/>
          <a:lstStyle/>
          <a:p>
            <a:fld id="{AB9A845B-25D4-4BDD-8DE0-E6324E35D717}" type="slidenum">
              <a:rPr lang="en-GB" smtClean="0"/>
              <a:t>10</a:t>
            </a:fld>
            <a:endParaRPr lang="en-GB"/>
          </a:p>
        </p:txBody>
      </p:sp>
    </p:spTree>
    <p:extLst>
      <p:ext uri="{BB962C8B-B14F-4D97-AF65-F5344CB8AC3E}">
        <p14:creationId xmlns:p14="http://schemas.microsoft.com/office/powerpoint/2010/main" val="199720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F222-4E86-4B41-A9A8-3AE84B66B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E9E826-AB20-4F17-8DD6-D93CF7DEF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55036E-3079-4299-831A-86C261637ACA}"/>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5" name="Footer Placeholder 4">
            <a:extLst>
              <a:ext uri="{FF2B5EF4-FFF2-40B4-BE49-F238E27FC236}">
                <a16:creationId xmlns:a16="http://schemas.microsoft.com/office/drawing/2014/main" id="{99A686B2-48EB-4F9D-89BC-9ED3202EA8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4AC0A-7DD3-405B-AB3A-2E9DA9EF33D0}"/>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127713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2F92-0ED4-439D-B180-5A3322B178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66CDA6-D8A1-4395-B061-BEAFE29FA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E2B81-8807-4411-833B-70D5D78A8ECD}"/>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5" name="Footer Placeholder 4">
            <a:extLst>
              <a:ext uri="{FF2B5EF4-FFF2-40B4-BE49-F238E27FC236}">
                <a16:creationId xmlns:a16="http://schemas.microsoft.com/office/drawing/2014/main" id="{A92654DD-5BE7-4E40-BD81-A72456EA6B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D38277-9DC4-4F3B-AC3B-6543B2F82CD2}"/>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298840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4FCE7-881A-4C5F-916D-0B3562D1C3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D87A9-5D4A-4F34-93F8-F26327AEE0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7536E6-697E-4BEF-A8E8-04AFA3E74B2A}"/>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5" name="Footer Placeholder 4">
            <a:extLst>
              <a:ext uri="{FF2B5EF4-FFF2-40B4-BE49-F238E27FC236}">
                <a16:creationId xmlns:a16="http://schemas.microsoft.com/office/drawing/2014/main" id="{82B4426F-CD12-4AE2-B1F7-B1062FE47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CB314-E546-4AC1-B11D-4EE474F74071}"/>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183641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2611-8132-4989-BC24-27B17D6044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A53B17-2E18-46EA-9C62-4838A9176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D0988-C396-433D-AADD-C2E389D333C6}"/>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5" name="Footer Placeholder 4">
            <a:extLst>
              <a:ext uri="{FF2B5EF4-FFF2-40B4-BE49-F238E27FC236}">
                <a16:creationId xmlns:a16="http://schemas.microsoft.com/office/drawing/2014/main" id="{2C5072D0-7073-4EA9-AABC-26CB54829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727BE-67D0-4F1C-BB41-0B45C82154FE}"/>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30666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A9D9-48FE-4458-B57D-252CE91E86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82A4C6-347C-466E-AC77-CE7980903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74A0B-FCCA-477E-BB5E-EA9C648AB52D}"/>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5" name="Footer Placeholder 4">
            <a:extLst>
              <a:ext uri="{FF2B5EF4-FFF2-40B4-BE49-F238E27FC236}">
                <a16:creationId xmlns:a16="http://schemas.microsoft.com/office/drawing/2014/main" id="{0FD66535-C65A-46FE-890C-F415C602E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62A9E-FCF0-49E6-BAE8-7DE3C315C966}"/>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116188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9604-E59D-4F42-9151-539087CCCF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7962AA-90ED-49F8-B4DE-311C249F8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820837-4563-4CA3-8D0B-7B7CF9BAF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C1F393-FB28-43AB-8E5A-E8ED25313ECE}"/>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6" name="Footer Placeholder 5">
            <a:extLst>
              <a:ext uri="{FF2B5EF4-FFF2-40B4-BE49-F238E27FC236}">
                <a16:creationId xmlns:a16="http://schemas.microsoft.com/office/drawing/2014/main" id="{21837788-26C7-40D4-BAE8-CB7A5D1E5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CD25B-9CE2-480C-B0B8-732CB223BF62}"/>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362147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3B9C-23D0-414B-BE85-C68B416684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FAF919-1CCB-434C-976C-03C6D2EBA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785D7F-7360-4EE6-9788-2693E08418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628CF2-FE00-4C01-A818-06C15D4FB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E3337-0621-49CD-B572-5F0CEAEB5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B6320B-5291-4DCE-9767-B3B5BC8E03E0}"/>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8" name="Footer Placeholder 7">
            <a:extLst>
              <a:ext uri="{FF2B5EF4-FFF2-40B4-BE49-F238E27FC236}">
                <a16:creationId xmlns:a16="http://schemas.microsoft.com/office/drawing/2014/main" id="{6B01E980-2BCA-4C00-AD9F-67CFCCBEB9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BA53CA-3157-4DC2-8E56-05491342B012}"/>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429276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9945-2689-48EF-805E-D1FCD0677E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D92D2-C2AE-46F2-ACF5-02C22AD55939}"/>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4" name="Footer Placeholder 3">
            <a:extLst>
              <a:ext uri="{FF2B5EF4-FFF2-40B4-BE49-F238E27FC236}">
                <a16:creationId xmlns:a16="http://schemas.microsoft.com/office/drawing/2014/main" id="{1E8F4778-3A75-499B-9ABE-85891DE040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BDA41B-BC57-4CD2-A833-94F4E5C3A229}"/>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61523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BC056-A1BC-4441-B62E-22EBA7F667BD}"/>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3" name="Footer Placeholder 2">
            <a:extLst>
              <a:ext uri="{FF2B5EF4-FFF2-40B4-BE49-F238E27FC236}">
                <a16:creationId xmlns:a16="http://schemas.microsoft.com/office/drawing/2014/main" id="{449310D2-DCE5-434E-8F3C-4F3394CA37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A265D1-193B-486C-95C4-51F47658C109}"/>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127739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3EE3-7CF5-41E3-854F-423D95F80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CB8A77-E7EE-4917-AAA2-DC2EE47F6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D0D8E3-3BE9-48A3-8046-CDAE2D1A0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F1411-D065-475D-83A7-D0C60B786EB1}"/>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6" name="Footer Placeholder 5">
            <a:extLst>
              <a:ext uri="{FF2B5EF4-FFF2-40B4-BE49-F238E27FC236}">
                <a16:creationId xmlns:a16="http://schemas.microsoft.com/office/drawing/2014/main" id="{4579F202-C8F4-4623-BBBF-70C2407A40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2B4833-CEBC-4921-9904-6447B597B01B}"/>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25683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E5F1-A676-4807-9048-94F9D3227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2AA32A-26A0-4813-9E07-9DEFB5C1F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B68C2A-25A6-412B-9A49-053DFA2E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0311-CB06-42C2-B9DB-468A97659415}"/>
              </a:ext>
            </a:extLst>
          </p:cNvPr>
          <p:cNvSpPr>
            <a:spLocks noGrp="1"/>
          </p:cNvSpPr>
          <p:nvPr>
            <p:ph type="dt" sz="half" idx="10"/>
          </p:nvPr>
        </p:nvSpPr>
        <p:spPr/>
        <p:txBody>
          <a:bodyPr/>
          <a:lstStyle/>
          <a:p>
            <a:fld id="{D4BAB991-43BC-4E65-AB17-7B2507D90A14}" type="datetimeFigureOut">
              <a:rPr lang="en-GB" smtClean="0"/>
              <a:t>06/10/2022</a:t>
            </a:fld>
            <a:endParaRPr lang="en-GB"/>
          </a:p>
        </p:txBody>
      </p:sp>
      <p:sp>
        <p:nvSpPr>
          <p:cNvPr id="6" name="Footer Placeholder 5">
            <a:extLst>
              <a:ext uri="{FF2B5EF4-FFF2-40B4-BE49-F238E27FC236}">
                <a16:creationId xmlns:a16="http://schemas.microsoft.com/office/drawing/2014/main" id="{277EC283-3344-49B6-B58D-4DA8B8BAE2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506E5-98C8-46CE-8507-9BA32EF1171F}"/>
              </a:ext>
            </a:extLst>
          </p:cNvPr>
          <p:cNvSpPr>
            <a:spLocks noGrp="1"/>
          </p:cNvSpPr>
          <p:nvPr>
            <p:ph type="sldNum" sz="quarter" idx="12"/>
          </p:nvPr>
        </p:nvSpPr>
        <p:spPr/>
        <p:txBody>
          <a:bodyPr/>
          <a:lstStyle/>
          <a:p>
            <a:fld id="{177B0DC3-5214-41E1-87F7-A793B8A6521D}" type="slidenum">
              <a:rPr lang="en-GB" smtClean="0"/>
              <a:t>‹#›</a:t>
            </a:fld>
            <a:endParaRPr lang="en-GB"/>
          </a:p>
        </p:txBody>
      </p:sp>
    </p:spTree>
    <p:extLst>
      <p:ext uri="{BB962C8B-B14F-4D97-AF65-F5344CB8AC3E}">
        <p14:creationId xmlns:p14="http://schemas.microsoft.com/office/powerpoint/2010/main" val="216493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4D318-D687-4C37-A4E9-19E945C61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926B6C-8648-4284-BCD5-2AAEC2343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3FF642-A54C-43AC-8C75-5D500982C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B991-43BC-4E65-AB17-7B2507D90A14}" type="datetimeFigureOut">
              <a:rPr lang="en-GB" smtClean="0"/>
              <a:t>06/10/2022</a:t>
            </a:fld>
            <a:endParaRPr lang="en-GB"/>
          </a:p>
        </p:txBody>
      </p:sp>
      <p:sp>
        <p:nvSpPr>
          <p:cNvPr id="5" name="Footer Placeholder 4">
            <a:extLst>
              <a:ext uri="{FF2B5EF4-FFF2-40B4-BE49-F238E27FC236}">
                <a16:creationId xmlns:a16="http://schemas.microsoft.com/office/drawing/2014/main" id="{0558559A-F455-47FF-B88B-2B526F55F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28529C-A2A8-4E43-92CF-3B78B4EE3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B0DC3-5214-41E1-87F7-A793B8A6521D}" type="slidenum">
              <a:rPr lang="en-GB" smtClean="0"/>
              <a:t>‹#›</a:t>
            </a:fld>
            <a:endParaRPr lang="en-GB"/>
          </a:p>
        </p:txBody>
      </p:sp>
    </p:spTree>
    <p:extLst>
      <p:ext uri="{BB962C8B-B14F-4D97-AF65-F5344CB8AC3E}">
        <p14:creationId xmlns:p14="http://schemas.microsoft.com/office/powerpoint/2010/main" val="392409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UKhMUZnLu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1108-19B4-4BAD-81C4-320A7D15C7F8}"/>
              </a:ext>
            </a:extLst>
          </p:cNvPr>
          <p:cNvSpPr>
            <a:spLocks noGrp="1"/>
          </p:cNvSpPr>
          <p:nvPr>
            <p:ph type="ctrTitle"/>
          </p:nvPr>
        </p:nvSpPr>
        <p:spPr>
          <a:xfrm>
            <a:off x="1524000" y="1122363"/>
            <a:ext cx="9144000" cy="1728992"/>
          </a:xfrm>
        </p:spPr>
        <p:txBody>
          <a:bodyPr/>
          <a:lstStyle/>
          <a:p>
            <a:r>
              <a:rPr lang="en-GB" dirty="0"/>
              <a:t>Give</a:t>
            </a:r>
          </a:p>
        </p:txBody>
      </p:sp>
      <p:sp>
        <p:nvSpPr>
          <p:cNvPr id="3" name="Subtitle 2">
            <a:extLst>
              <a:ext uri="{FF2B5EF4-FFF2-40B4-BE49-F238E27FC236}">
                <a16:creationId xmlns:a16="http://schemas.microsoft.com/office/drawing/2014/main" id="{F9DAD4CA-5FBA-4544-97FC-9FC52532AAF9}"/>
              </a:ext>
            </a:extLst>
          </p:cNvPr>
          <p:cNvSpPr>
            <a:spLocks noGrp="1"/>
          </p:cNvSpPr>
          <p:nvPr>
            <p:ph type="subTitle" idx="1"/>
          </p:nvPr>
        </p:nvSpPr>
        <p:spPr/>
        <p:txBody>
          <a:bodyPr>
            <a:normAutofit/>
          </a:bodyPr>
          <a:lstStyle/>
          <a:p>
            <a:endParaRPr lang="en-GB" sz="3200" dirty="0"/>
          </a:p>
        </p:txBody>
      </p:sp>
    </p:spTree>
    <p:extLst>
      <p:ext uri="{BB962C8B-B14F-4D97-AF65-F5344CB8AC3E}">
        <p14:creationId xmlns:p14="http://schemas.microsoft.com/office/powerpoint/2010/main" val="150795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E5BB1-9B5C-432D-B076-D7E68EC54189}"/>
              </a:ext>
            </a:extLst>
          </p:cNvPr>
          <p:cNvSpPr>
            <a:spLocks noGrp="1"/>
          </p:cNvSpPr>
          <p:nvPr>
            <p:ph type="title"/>
          </p:nvPr>
        </p:nvSpPr>
        <p:spPr>
          <a:xfrm>
            <a:off x="838201" y="365125"/>
            <a:ext cx="5251316" cy="1807305"/>
          </a:xfrm>
        </p:spPr>
        <p:txBody>
          <a:bodyPr>
            <a:normAutofit/>
          </a:bodyPr>
          <a:lstStyle/>
          <a:p>
            <a:r>
              <a:rPr lang="en-GB" sz="4100"/>
              <a:t>Random Acts of Kindness (Lyubomirsky, 2008)</a:t>
            </a:r>
          </a:p>
        </p:txBody>
      </p:sp>
      <p:sp>
        <p:nvSpPr>
          <p:cNvPr id="3" name="Content Placeholder 2">
            <a:extLst>
              <a:ext uri="{FF2B5EF4-FFF2-40B4-BE49-F238E27FC236}">
                <a16:creationId xmlns:a16="http://schemas.microsoft.com/office/drawing/2014/main" id="{1D284EB2-835F-40F9-A59A-9630FE211990}"/>
              </a:ext>
            </a:extLst>
          </p:cNvPr>
          <p:cNvSpPr>
            <a:spLocks noGrp="1"/>
          </p:cNvSpPr>
          <p:nvPr>
            <p:ph idx="1"/>
          </p:nvPr>
        </p:nvSpPr>
        <p:spPr>
          <a:xfrm>
            <a:off x="838200" y="2333297"/>
            <a:ext cx="4619621" cy="3843666"/>
          </a:xfrm>
        </p:spPr>
        <p:txBody>
          <a:bodyPr>
            <a:normAutofit/>
          </a:bodyPr>
          <a:lstStyle/>
          <a:p>
            <a:r>
              <a:rPr lang="en-GB" sz="2400" dirty="0"/>
              <a:t>Large or small</a:t>
            </a:r>
          </a:p>
          <a:p>
            <a:r>
              <a:rPr lang="en-GB" sz="2400" dirty="0"/>
              <a:t>Needs to benefit the other person in some way</a:t>
            </a:r>
          </a:p>
          <a:p>
            <a:r>
              <a:rPr lang="en-GB" sz="2400" dirty="0"/>
              <a:t>Mutual benefit</a:t>
            </a:r>
          </a:p>
          <a:p>
            <a:r>
              <a:rPr lang="en-GB" sz="2400" dirty="0"/>
              <a:t>Particularly effective in improving wellbeing if several acts are carried out in the same day</a:t>
            </a:r>
          </a:p>
          <a:p>
            <a:r>
              <a:rPr lang="en-GB" sz="2400" dirty="0"/>
              <a:t>Important to vary the acts so that they remain fresh and meaningful</a:t>
            </a:r>
          </a:p>
        </p:txBody>
      </p:sp>
      <p:pic>
        <p:nvPicPr>
          <p:cNvPr id="5" name="Picture 4" descr="Two people holding each other's hands">
            <a:extLst>
              <a:ext uri="{FF2B5EF4-FFF2-40B4-BE49-F238E27FC236}">
                <a16:creationId xmlns:a16="http://schemas.microsoft.com/office/drawing/2014/main" id="{BF9E608C-DCC2-D596-5973-634F69477C4B}"/>
              </a:ext>
            </a:extLst>
          </p:cNvPr>
          <p:cNvPicPr>
            <a:picLocks noChangeAspect="1"/>
          </p:cNvPicPr>
          <p:nvPr/>
        </p:nvPicPr>
        <p:blipFill rotWithShape="1">
          <a:blip r:embed="rId3">
            <a:extLst>
              <a:ext uri="{28A0092B-C50C-407E-A947-70E740481C1C}">
                <a14:useLocalDpi xmlns:a14="http://schemas.microsoft.com/office/drawing/2010/main" val="0"/>
              </a:ext>
            </a:extLst>
          </a:blip>
          <a:srcRect l="17250" r="2471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8100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0082-AF7A-4BA3-94E4-8A403EADE915}"/>
              </a:ext>
            </a:extLst>
          </p:cNvPr>
          <p:cNvSpPr>
            <a:spLocks noGrp="1"/>
          </p:cNvSpPr>
          <p:nvPr>
            <p:ph type="title"/>
          </p:nvPr>
        </p:nvSpPr>
        <p:spPr/>
        <p:txBody>
          <a:bodyPr/>
          <a:lstStyle/>
          <a:p>
            <a:pPr algn="ctr"/>
            <a:r>
              <a:rPr lang="en-GB" dirty="0"/>
              <a:t>Gratitude visit (Seligman, 2005)</a:t>
            </a:r>
          </a:p>
        </p:txBody>
      </p:sp>
      <p:sp>
        <p:nvSpPr>
          <p:cNvPr id="3" name="Content Placeholder 2">
            <a:extLst>
              <a:ext uri="{FF2B5EF4-FFF2-40B4-BE49-F238E27FC236}">
                <a16:creationId xmlns:a16="http://schemas.microsoft.com/office/drawing/2014/main" id="{AED79D53-8A8B-4B25-A3BF-AE4248BF6046}"/>
              </a:ext>
            </a:extLst>
          </p:cNvPr>
          <p:cNvSpPr>
            <a:spLocks noGrp="1"/>
          </p:cNvSpPr>
          <p:nvPr>
            <p:ph idx="1"/>
          </p:nvPr>
        </p:nvSpPr>
        <p:spPr>
          <a:xfrm>
            <a:off x="838200" y="1825625"/>
            <a:ext cx="10515600" cy="4667250"/>
          </a:xfrm>
        </p:spPr>
        <p:txBody>
          <a:bodyPr>
            <a:normAutofit/>
          </a:bodyPr>
          <a:lstStyle/>
          <a:p>
            <a:r>
              <a:rPr lang="en-GB" dirty="0"/>
              <a:t>Think of a person you feel grateful to for something that have done for you in the past.</a:t>
            </a:r>
          </a:p>
          <a:p>
            <a:r>
              <a:rPr lang="en-GB" dirty="0"/>
              <a:t>Write them a letter describing what they did and the effect it had on you and your life.</a:t>
            </a:r>
          </a:p>
          <a:p>
            <a:r>
              <a:rPr lang="en-GB" dirty="0"/>
              <a:t>Give them a ring, arrange to meet them, preferably in their house.</a:t>
            </a:r>
          </a:p>
          <a:p>
            <a:r>
              <a:rPr lang="en-GB" dirty="0"/>
              <a:t>When you meet read the letter out loud.</a:t>
            </a:r>
          </a:p>
          <a:p>
            <a:r>
              <a:rPr lang="en-GB" dirty="0"/>
              <a:t>This can could be done by sending the letter, but doesn’t seem to be as effective</a:t>
            </a:r>
          </a:p>
          <a:p>
            <a:r>
              <a:rPr lang="en-GB" dirty="0"/>
              <a:t>Effective for improving mood for up to 6 months – even with clinically depressed people</a:t>
            </a:r>
          </a:p>
          <a:p>
            <a:endParaRPr lang="en-GB" dirty="0"/>
          </a:p>
        </p:txBody>
      </p:sp>
    </p:spTree>
    <p:extLst>
      <p:ext uri="{BB962C8B-B14F-4D97-AF65-F5344CB8AC3E}">
        <p14:creationId xmlns:p14="http://schemas.microsoft.com/office/powerpoint/2010/main" val="57638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FC8DA-A209-4F7F-A448-D038DE6C04D1}"/>
              </a:ext>
            </a:extLst>
          </p:cNvPr>
          <p:cNvSpPr>
            <a:spLocks noGrp="1"/>
          </p:cNvSpPr>
          <p:nvPr>
            <p:ph type="title"/>
          </p:nvPr>
        </p:nvSpPr>
        <p:spPr>
          <a:xfrm>
            <a:off x="371094" y="1161288"/>
            <a:ext cx="4663022" cy="1124712"/>
          </a:xfrm>
        </p:spPr>
        <p:txBody>
          <a:bodyPr anchor="b">
            <a:normAutofit/>
          </a:bodyPr>
          <a:lstStyle/>
          <a:p>
            <a:r>
              <a:rPr lang="en-GB" sz="2800" dirty="0"/>
              <a:t>Questions that I pondered</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587402-50A8-49B9-BD52-C7B614BFD948}"/>
              </a:ext>
            </a:extLst>
          </p:cNvPr>
          <p:cNvSpPr>
            <a:spLocks noGrp="1"/>
          </p:cNvSpPr>
          <p:nvPr>
            <p:ph idx="1"/>
          </p:nvPr>
        </p:nvSpPr>
        <p:spPr>
          <a:xfrm>
            <a:off x="424814" y="2698389"/>
            <a:ext cx="5228733" cy="3207258"/>
          </a:xfrm>
        </p:spPr>
        <p:txBody>
          <a:bodyPr anchor="t">
            <a:normAutofit/>
          </a:bodyPr>
          <a:lstStyle/>
          <a:p>
            <a:pPr marL="0" indent="0">
              <a:buNone/>
            </a:pPr>
            <a:endParaRPr lang="en-GB" sz="1700" dirty="0"/>
          </a:p>
          <a:p>
            <a:pPr marL="0" indent="0">
              <a:buNone/>
            </a:pPr>
            <a:endParaRPr lang="en-GB" sz="1700" dirty="0"/>
          </a:p>
          <a:p>
            <a:pPr marL="0" indent="0">
              <a:buNone/>
            </a:pPr>
            <a:r>
              <a:rPr lang="en-GB" sz="2400" b="1" dirty="0"/>
              <a:t>What is at the heart of giving to others?</a:t>
            </a:r>
          </a:p>
          <a:p>
            <a:pPr marL="0" indent="0">
              <a:buNone/>
            </a:pPr>
            <a:r>
              <a:rPr lang="en-GB" sz="2400" b="1" dirty="0"/>
              <a:t>How can it be summed up?</a:t>
            </a:r>
          </a:p>
          <a:p>
            <a:endParaRPr lang="en-GB" sz="1700" dirty="0"/>
          </a:p>
        </p:txBody>
      </p:sp>
    </p:spTree>
    <p:extLst>
      <p:ext uri="{BB962C8B-B14F-4D97-AF65-F5344CB8AC3E}">
        <p14:creationId xmlns:p14="http://schemas.microsoft.com/office/powerpoint/2010/main" val="155121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9B4A-C6D7-4B2E-9765-6DC4404793A3}"/>
              </a:ext>
            </a:extLst>
          </p:cNvPr>
          <p:cNvSpPr>
            <a:spLocks noGrp="1"/>
          </p:cNvSpPr>
          <p:nvPr>
            <p:ph type="title"/>
          </p:nvPr>
        </p:nvSpPr>
        <p:spPr/>
        <p:txBody>
          <a:bodyPr/>
          <a:lstStyle/>
          <a:p>
            <a:pPr algn="ctr"/>
            <a:r>
              <a:rPr lang="en-GB" dirty="0"/>
              <a:t>The Golden Rule</a:t>
            </a:r>
          </a:p>
        </p:txBody>
      </p:sp>
      <p:sp>
        <p:nvSpPr>
          <p:cNvPr id="3" name="Content Placeholder 2">
            <a:extLst>
              <a:ext uri="{FF2B5EF4-FFF2-40B4-BE49-F238E27FC236}">
                <a16:creationId xmlns:a16="http://schemas.microsoft.com/office/drawing/2014/main" id="{A56F25E7-BD66-4D27-8535-C1746DCB603C}"/>
              </a:ext>
            </a:extLst>
          </p:cNvPr>
          <p:cNvSpPr>
            <a:spLocks noGrp="1"/>
          </p:cNvSpPr>
          <p:nvPr>
            <p:ph idx="1"/>
          </p:nvPr>
        </p:nvSpPr>
        <p:spPr/>
        <p:txBody>
          <a:bodyPr/>
          <a:lstStyle/>
          <a:p>
            <a:pPr marL="0" indent="0">
              <a:buNone/>
            </a:pPr>
            <a:endParaRPr lang="en-GB" dirty="0"/>
          </a:p>
          <a:p>
            <a:pPr marL="0" indent="0" algn="ctr">
              <a:buNone/>
            </a:pPr>
            <a:r>
              <a:rPr lang="en-GB" sz="3600" dirty="0"/>
              <a:t>Always treat others as you would </a:t>
            </a:r>
          </a:p>
          <a:p>
            <a:pPr marL="0" indent="0" algn="ctr">
              <a:buNone/>
            </a:pPr>
            <a:r>
              <a:rPr lang="en-GB" sz="3600" dirty="0"/>
              <a:t>wish to be treated yourself</a:t>
            </a:r>
          </a:p>
          <a:p>
            <a:pPr marL="0" indent="0" algn="ctr">
              <a:buNone/>
            </a:pPr>
            <a:r>
              <a:rPr lang="en-GB" sz="3600" dirty="0"/>
              <a:t>OR</a:t>
            </a:r>
          </a:p>
          <a:p>
            <a:pPr marL="0" indent="0" algn="ctr">
              <a:buNone/>
            </a:pPr>
            <a:r>
              <a:rPr lang="en-GB" sz="3600" dirty="0"/>
              <a:t>Do not treat others in a way that </a:t>
            </a:r>
          </a:p>
          <a:p>
            <a:pPr marL="0" indent="0" algn="ctr">
              <a:buNone/>
            </a:pPr>
            <a:r>
              <a:rPr lang="en-GB" sz="3600" dirty="0"/>
              <a:t>you would not want to be treated</a:t>
            </a:r>
          </a:p>
        </p:txBody>
      </p:sp>
    </p:spTree>
    <p:extLst>
      <p:ext uri="{BB962C8B-B14F-4D97-AF65-F5344CB8AC3E}">
        <p14:creationId xmlns:p14="http://schemas.microsoft.com/office/powerpoint/2010/main" val="82374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8895-ADFE-4B9A-9B58-2EFD0EE4BD0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B056D6-0188-47AE-A031-CC01A7B1EC24}"/>
              </a:ext>
            </a:extLst>
          </p:cNvPr>
          <p:cNvSpPr>
            <a:spLocks noGrp="1"/>
          </p:cNvSpPr>
          <p:nvPr>
            <p:ph idx="1"/>
          </p:nvPr>
        </p:nvSpPr>
        <p:spPr/>
        <p:txBody>
          <a:bodyPr/>
          <a:lstStyle/>
          <a:p>
            <a:r>
              <a:rPr lang="en-GB" dirty="0"/>
              <a:t>Earliest formulation could be Confucius (around 500 BC)</a:t>
            </a:r>
          </a:p>
          <a:p>
            <a:r>
              <a:rPr lang="en-GB" dirty="0"/>
              <a:t>There are echoes in Egyptian literature several hundred years before that.</a:t>
            </a:r>
          </a:p>
          <a:p>
            <a:r>
              <a:rPr lang="en-GB" dirty="0"/>
              <a:t>This is ancient stuff and Christians weren’t the first to cotton on.</a:t>
            </a:r>
          </a:p>
          <a:p>
            <a:r>
              <a:rPr lang="en-GB" dirty="0"/>
              <a:t>Matthew 7: 12</a:t>
            </a:r>
          </a:p>
          <a:p>
            <a:r>
              <a:rPr lang="en-GB" dirty="0"/>
              <a:t>Jesus is giving a nod to the older Jewish teaching – who in turn probably got it from somewhere else. </a:t>
            </a:r>
          </a:p>
          <a:p>
            <a:endParaRPr lang="en-GB" dirty="0"/>
          </a:p>
          <a:p>
            <a:endParaRPr lang="en-GB" dirty="0"/>
          </a:p>
        </p:txBody>
      </p:sp>
    </p:spTree>
    <p:extLst>
      <p:ext uri="{BB962C8B-B14F-4D97-AF65-F5344CB8AC3E}">
        <p14:creationId xmlns:p14="http://schemas.microsoft.com/office/powerpoint/2010/main" val="5639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5B22-D36C-402A-9158-E8B541A810EF}"/>
              </a:ext>
            </a:extLst>
          </p:cNvPr>
          <p:cNvSpPr>
            <a:spLocks noGrp="1"/>
          </p:cNvSpPr>
          <p:nvPr>
            <p:ph type="title"/>
          </p:nvPr>
        </p:nvSpPr>
        <p:spPr/>
        <p:txBody>
          <a:bodyPr/>
          <a:lstStyle/>
          <a:p>
            <a:pPr algn="ctr"/>
            <a:r>
              <a:rPr lang="en-GB" dirty="0"/>
              <a:t>But is this an illusion?</a:t>
            </a:r>
          </a:p>
        </p:txBody>
      </p:sp>
      <p:sp>
        <p:nvSpPr>
          <p:cNvPr id="3" name="Content Placeholder 2">
            <a:extLst>
              <a:ext uri="{FF2B5EF4-FFF2-40B4-BE49-F238E27FC236}">
                <a16:creationId xmlns:a16="http://schemas.microsoft.com/office/drawing/2014/main" id="{9349F9BC-21D8-431A-BE6A-CC630232BC2B}"/>
              </a:ext>
            </a:extLst>
          </p:cNvPr>
          <p:cNvSpPr>
            <a:spLocks noGrp="1"/>
          </p:cNvSpPr>
          <p:nvPr>
            <p:ph idx="1"/>
          </p:nvPr>
        </p:nvSpPr>
        <p:spPr/>
        <p:txBody>
          <a:bodyPr/>
          <a:lstStyle/>
          <a:p>
            <a:r>
              <a:rPr lang="en-GB" dirty="0"/>
              <a:t>Is all charity, compassion, goodness to others really self serving</a:t>
            </a:r>
          </a:p>
          <a:p>
            <a:r>
              <a:rPr lang="en-GB" dirty="0"/>
              <a:t>Is altruism an illusion? Is compassion only skin-deep?</a:t>
            </a:r>
          </a:p>
          <a:p>
            <a:r>
              <a:rPr lang="en-GB" dirty="0"/>
              <a:t>Is this only a way of securing our own gene pool or meeting </a:t>
            </a:r>
            <a:r>
              <a:rPr lang="en-GB"/>
              <a:t>an internal desire?</a:t>
            </a:r>
            <a:endParaRPr lang="en-GB" dirty="0"/>
          </a:p>
          <a:p>
            <a:pPr marL="0" indent="0">
              <a:buNone/>
            </a:pPr>
            <a:r>
              <a:rPr lang="en-GB" dirty="0"/>
              <a:t>BUT</a:t>
            </a:r>
          </a:p>
          <a:p>
            <a:r>
              <a:rPr lang="en-GB" dirty="0"/>
              <a:t>Mencius (circa 300 BC) – “nobody is solely without sympathy for other people” (Armstrong, 2011)</a:t>
            </a:r>
          </a:p>
          <a:p>
            <a:r>
              <a:rPr lang="en-GB" dirty="0"/>
              <a:t>Child on a wall for example</a:t>
            </a:r>
          </a:p>
          <a:p>
            <a:r>
              <a:rPr lang="en-GB" dirty="0"/>
              <a:t>Ancient Greek tragedies for example</a:t>
            </a:r>
          </a:p>
        </p:txBody>
      </p:sp>
    </p:spTree>
    <p:extLst>
      <p:ext uri="{BB962C8B-B14F-4D97-AF65-F5344CB8AC3E}">
        <p14:creationId xmlns:p14="http://schemas.microsoft.com/office/powerpoint/2010/main" val="171627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2E88-BE77-4B08-A480-AE6F031E35B0}"/>
              </a:ext>
            </a:extLst>
          </p:cNvPr>
          <p:cNvSpPr>
            <a:spLocks noGrp="1"/>
          </p:cNvSpPr>
          <p:nvPr>
            <p:ph type="title"/>
          </p:nvPr>
        </p:nvSpPr>
        <p:spPr/>
        <p:txBody>
          <a:bodyPr/>
          <a:lstStyle/>
          <a:p>
            <a:pPr algn="ctr"/>
            <a:r>
              <a:rPr lang="en-GB" dirty="0"/>
              <a:t>Armstrong 2011</a:t>
            </a:r>
          </a:p>
        </p:txBody>
      </p:sp>
      <p:sp>
        <p:nvSpPr>
          <p:cNvPr id="3" name="Content Placeholder 2">
            <a:extLst>
              <a:ext uri="{FF2B5EF4-FFF2-40B4-BE49-F238E27FC236}">
                <a16:creationId xmlns:a16="http://schemas.microsoft.com/office/drawing/2014/main" id="{18928827-257C-41EC-A09E-E0A1192FCBF3}"/>
              </a:ext>
            </a:extLst>
          </p:cNvPr>
          <p:cNvSpPr>
            <a:spLocks noGrp="1"/>
          </p:cNvSpPr>
          <p:nvPr>
            <p:ph idx="1"/>
          </p:nvPr>
        </p:nvSpPr>
        <p:spPr/>
        <p:txBody>
          <a:bodyPr/>
          <a:lstStyle/>
          <a:p>
            <a:pPr marL="0" indent="0">
              <a:buNone/>
            </a:pPr>
            <a:endParaRPr lang="en-GB" dirty="0"/>
          </a:p>
          <a:p>
            <a:pPr marL="0" indent="0">
              <a:buNone/>
            </a:pPr>
            <a:r>
              <a:rPr lang="en-GB" sz="4000" dirty="0"/>
              <a:t>“Throughout the centuries, people have found that when they behaved in accordance with Golden Rule, they experienced a deeper, fuller level of existence”</a:t>
            </a:r>
          </a:p>
        </p:txBody>
      </p:sp>
    </p:spTree>
    <p:extLst>
      <p:ext uri="{BB962C8B-B14F-4D97-AF65-F5344CB8AC3E}">
        <p14:creationId xmlns:p14="http://schemas.microsoft.com/office/powerpoint/2010/main" val="385788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30F0-F6FC-4853-8A4C-60D098C45258}"/>
              </a:ext>
            </a:extLst>
          </p:cNvPr>
          <p:cNvSpPr>
            <a:spLocks noGrp="1"/>
          </p:cNvSpPr>
          <p:nvPr>
            <p:ph type="title"/>
          </p:nvPr>
        </p:nvSpPr>
        <p:spPr/>
        <p:txBody>
          <a:bodyPr/>
          <a:lstStyle/>
          <a:p>
            <a:pPr algn="ctr"/>
            <a:r>
              <a:rPr lang="en-GB" dirty="0"/>
              <a:t>Leviticus 19: 18</a:t>
            </a:r>
          </a:p>
        </p:txBody>
      </p:sp>
      <p:sp>
        <p:nvSpPr>
          <p:cNvPr id="3" name="Content Placeholder 2">
            <a:extLst>
              <a:ext uri="{FF2B5EF4-FFF2-40B4-BE49-F238E27FC236}">
                <a16:creationId xmlns:a16="http://schemas.microsoft.com/office/drawing/2014/main" id="{973B68A5-20FC-42F9-86E3-631C907856FF}"/>
              </a:ext>
            </a:extLst>
          </p:cNvPr>
          <p:cNvSpPr>
            <a:spLocks noGrp="1"/>
          </p:cNvSpPr>
          <p:nvPr>
            <p:ph idx="1"/>
          </p:nvPr>
        </p:nvSpPr>
        <p:spPr/>
        <p:txBody>
          <a:bodyPr/>
          <a:lstStyle/>
          <a:p>
            <a:pPr marL="0" indent="0" algn="ctr">
              <a:buNone/>
            </a:pPr>
            <a:endParaRPr lang="en-GB" b="1" dirty="0"/>
          </a:p>
          <a:p>
            <a:pPr marL="0" indent="0" algn="ctr">
              <a:buNone/>
            </a:pPr>
            <a:r>
              <a:rPr lang="en-GB" b="1" dirty="0"/>
              <a:t>You MUST love your neighbour as yourself</a:t>
            </a:r>
          </a:p>
          <a:p>
            <a:pPr marL="0" indent="0" algn="ctr">
              <a:buNone/>
            </a:pPr>
            <a:endParaRPr lang="en-GB" b="1" dirty="0"/>
          </a:p>
          <a:p>
            <a:pPr marL="0" indent="0" algn="ctr">
              <a:buNone/>
            </a:pPr>
            <a:endParaRPr lang="en-GB" b="1" dirty="0"/>
          </a:p>
          <a:p>
            <a:pPr marL="0" indent="0" algn="ctr">
              <a:buNone/>
            </a:pPr>
            <a:r>
              <a:rPr lang="en-GB" b="1" dirty="0"/>
              <a:t>Leviticus is a legal text so this implies an obligation</a:t>
            </a:r>
          </a:p>
          <a:p>
            <a:pPr marL="0" indent="0" algn="ctr">
              <a:buNone/>
            </a:pPr>
            <a:endParaRPr lang="en-GB" b="1" dirty="0"/>
          </a:p>
          <a:p>
            <a:pPr marL="0" indent="0" algn="ctr">
              <a:buNone/>
            </a:pPr>
            <a:endParaRPr lang="en-GB" b="1" dirty="0"/>
          </a:p>
          <a:p>
            <a:pPr marL="0" indent="0" algn="ctr">
              <a:buNone/>
            </a:pPr>
            <a:r>
              <a:rPr lang="en-GB" b="1" dirty="0"/>
              <a:t>and WHO is my neighbour…………</a:t>
            </a:r>
          </a:p>
        </p:txBody>
      </p:sp>
    </p:spTree>
    <p:extLst>
      <p:ext uri="{BB962C8B-B14F-4D97-AF65-F5344CB8AC3E}">
        <p14:creationId xmlns:p14="http://schemas.microsoft.com/office/powerpoint/2010/main" val="82468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3014-F571-4648-AD0C-FF1F8C7DA45F}"/>
              </a:ext>
            </a:extLst>
          </p:cNvPr>
          <p:cNvSpPr>
            <a:spLocks noGrp="1"/>
          </p:cNvSpPr>
          <p:nvPr>
            <p:ph type="title"/>
          </p:nvPr>
        </p:nvSpPr>
        <p:spPr/>
        <p:txBody>
          <a:bodyPr/>
          <a:lstStyle/>
          <a:p>
            <a:r>
              <a:rPr lang="en-GB" dirty="0"/>
              <a:t>Matthew 5: 44 - 48</a:t>
            </a:r>
          </a:p>
        </p:txBody>
      </p:sp>
      <p:sp>
        <p:nvSpPr>
          <p:cNvPr id="3" name="Content Placeholder 2">
            <a:extLst>
              <a:ext uri="{FF2B5EF4-FFF2-40B4-BE49-F238E27FC236}">
                <a16:creationId xmlns:a16="http://schemas.microsoft.com/office/drawing/2014/main" id="{81F28561-E589-4220-9838-BCC198610E39}"/>
              </a:ext>
            </a:extLst>
          </p:cNvPr>
          <p:cNvSpPr>
            <a:spLocks noGrp="1"/>
          </p:cNvSpPr>
          <p:nvPr>
            <p:ph idx="1"/>
          </p:nvPr>
        </p:nvSpPr>
        <p:spPr/>
        <p:txBody>
          <a:bodyPr/>
          <a:lstStyle/>
          <a:p>
            <a:pPr marL="0" indent="0">
              <a:buNone/>
            </a:pPr>
            <a:r>
              <a:rPr lang="en-GB" dirty="0"/>
              <a:t>But I say this to you: love your enemies and pray for those who persecute you; in this way you will be children of your father in heaven, for he causes his sun to rise on the bad as well as the good, and his rain to fall on honest and dishonest people alike.  For if you love those who love you, what right have you to claim any credit? Even the tax collectors do as much, do they not? And if you save your greetings for your friends, are you doing anything exceptional?  Even the pagans do as much, do they not?</a:t>
            </a:r>
          </a:p>
        </p:txBody>
      </p:sp>
    </p:spTree>
    <p:extLst>
      <p:ext uri="{BB962C8B-B14F-4D97-AF65-F5344CB8AC3E}">
        <p14:creationId xmlns:p14="http://schemas.microsoft.com/office/powerpoint/2010/main" val="400668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6591-F6DA-4D5E-8C13-384E54613391}"/>
              </a:ext>
            </a:extLst>
          </p:cNvPr>
          <p:cNvSpPr>
            <a:spLocks noGrp="1"/>
          </p:cNvSpPr>
          <p:nvPr>
            <p:ph type="title"/>
          </p:nvPr>
        </p:nvSpPr>
        <p:spPr/>
        <p:txBody>
          <a:bodyPr/>
          <a:lstStyle/>
          <a:p>
            <a:pPr algn="ctr"/>
            <a:r>
              <a:rPr lang="en-GB"/>
              <a:t>Ghandi</a:t>
            </a:r>
            <a:endParaRPr lang="en-GB" dirty="0"/>
          </a:p>
        </p:txBody>
      </p:sp>
      <p:sp>
        <p:nvSpPr>
          <p:cNvPr id="3" name="Content Placeholder 2">
            <a:extLst>
              <a:ext uri="{FF2B5EF4-FFF2-40B4-BE49-F238E27FC236}">
                <a16:creationId xmlns:a16="http://schemas.microsoft.com/office/drawing/2014/main" id="{64704281-F187-423C-B02C-AB72E399F422}"/>
              </a:ext>
            </a:extLst>
          </p:cNvPr>
          <p:cNvSpPr>
            <a:spLocks noGrp="1"/>
          </p:cNvSpPr>
          <p:nvPr>
            <p:ph idx="1"/>
          </p:nvPr>
        </p:nvSpPr>
        <p:spPr/>
        <p:txBody>
          <a:bodyPr/>
          <a:lstStyle/>
          <a:p>
            <a:pPr marL="0" indent="0">
              <a:buNone/>
            </a:pPr>
            <a:r>
              <a:rPr lang="en-GB"/>
              <a:t>“I cannot love Muslims or Hindus and hate Englishmen. </a:t>
            </a:r>
          </a:p>
          <a:p>
            <a:pPr marL="0" indent="0">
              <a:buNone/>
            </a:pPr>
            <a:r>
              <a:rPr lang="en-GB"/>
              <a:t>For if I love merely Hindus and Muslims because their ways are on the whole pleasing to me, I shall soon hate them when their ways displease me, as they may well do at any moment.</a:t>
            </a:r>
          </a:p>
          <a:p>
            <a:pPr marL="0" indent="0">
              <a:buNone/>
            </a:pPr>
            <a:r>
              <a:rPr lang="en-GB"/>
              <a:t>A love based on the goodness of those whom you love is a mercenary affair”.</a:t>
            </a:r>
            <a:endParaRPr lang="en-GB" dirty="0"/>
          </a:p>
        </p:txBody>
      </p:sp>
    </p:spTree>
    <p:extLst>
      <p:ext uri="{BB962C8B-B14F-4D97-AF65-F5344CB8AC3E}">
        <p14:creationId xmlns:p14="http://schemas.microsoft.com/office/powerpoint/2010/main" val="196337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3A8CD-9A7C-48D1-AFF0-EC17E01229F9}"/>
              </a:ext>
            </a:extLst>
          </p:cNvPr>
          <p:cNvSpPr>
            <a:spLocks noGrp="1"/>
          </p:cNvSpPr>
          <p:nvPr>
            <p:ph type="title"/>
          </p:nvPr>
        </p:nvSpPr>
        <p:spPr>
          <a:xfrm>
            <a:off x="635000" y="640823"/>
            <a:ext cx="3418659" cy="5583148"/>
          </a:xfrm>
        </p:spPr>
        <p:txBody>
          <a:bodyPr anchor="ctr">
            <a:normAutofit/>
          </a:bodyPr>
          <a:lstStyle/>
          <a:p>
            <a:r>
              <a:rPr lang="en-GB" sz="4000" dirty="0"/>
              <a:t>A reminder……</a:t>
            </a:r>
          </a:p>
        </p:txBody>
      </p:sp>
      <p:sp>
        <p:nvSpPr>
          <p:cNvPr id="8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5" name="Content Placeholder 2">
            <a:extLst>
              <a:ext uri="{FF2B5EF4-FFF2-40B4-BE49-F238E27FC236}">
                <a16:creationId xmlns:a16="http://schemas.microsoft.com/office/drawing/2014/main" id="{F8F79241-4808-C894-1784-797E8D449472}"/>
              </a:ext>
            </a:extLst>
          </p:cNvPr>
          <p:cNvGraphicFramePr>
            <a:graphicFrameLocks noGrp="1"/>
          </p:cNvGraphicFramePr>
          <p:nvPr>
            <p:ph idx="1"/>
            <p:extLst>
              <p:ext uri="{D42A27DB-BD31-4B8C-83A1-F6EECF244321}">
                <p14:modId xmlns:p14="http://schemas.microsoft.com/office/powerpoint/2010/main" val="2515919131"/>
              </p:ext>
            </p:extLst>
          </p:nvPr>
        </p:nvGraphicFramePr>
        <p:xfrm>
          <a:off x="4648218" y="423845"/>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9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C414-F045-4A0D-93C3-6AABB216934A}"/>
              </a:ext>
            </a:extLst>
          </p:cNvPr>
          <p:cNvSpPr>
            <a:spLocks noGrp="1"/>
          </p:cNvSpPr>
          <p:nvPr>
            <p:ph type="title"/>
          </p:nvPr>
        </p:nvSpPr>
        <p:spPr/>
        <p:txBody>
          <a:bodyPr/>
          <a:lstStyle/>
          <a:p>
            <a:r>
              <a:rPr lang="en-GB" dirty="0"/>
              <a:t>A new standard?</a:t>
            </a:r>
          </a:p>
        </p:txBody>
      </p:sp>
      <p:sp>
        <p:nvSpPr>
          <p:cNvPr id="3" name="Content Placeholder 2">
            <a:extLst>
              <a:ext uri="{FF2B5EF4-FFF2-40B4-BE49-F238E27FC236}">
                <a16:creationId xmlns:a16="http://schemas.microsoft.com/office/drawing/2014/main" id="{2A101ACF-5873-407A-AE39-084095CF4E3A}"/>
              </a:ext>
            </a:extLst>
          </p:cNvPr>
          <p:cNvSpPr>
            <a:spLocks noGrp="1"/>
          </p:cNvSpPr>
          <p:nvPr>
            <p:ph idx="1"/>
          </p:nvPr>
        </p:nvSpPr>
        <p:spPr/>
        <p:txBody>
          <a:bodyPr>
            <a:normAutofit/>
          </a:bodyPr>
          <a:lstStyle/>
          <a:p>
            <a:r>
              <a:rPr lang="en-GB" dirty="0"/>
              <a:t>Jewish leaders were familiar with Leviticus 19:18 but…</a:t>
            </a:r>
          </a:p>
          <a:p>
            <a:r>
              <a:rPr lang="en-GB" dirty="0"/>
              <a:t>The Old testament has contradictions about this…..both showing love and concern (e.g. Lev 19:33; Ex 23:4; </a:t>
            </a:r>
            <a:r>
              <a:rPr lang="en-GB" dirty="0" err="1"/>
              <a:t>Prov</a:t>
            </a:r>
            <a:r>
              <a:rPr lang="en-GB" dirty="0"/>
              <a:t> 25:21) and hatred (Psalm 139)</a:t>
            </a:r>
          </a:p>
          <a:p>
            <a:r>
              <a:rPr lang="en-GB" dirty="0"/>
              <a:t>Jesus uses agape in the Matthew extract.</a:t>
            </a:r>
          </a:p>
          <a:p>
            <a:r>
              <a:rPr lang="en-GB" b="0" i="1" dirty="0">
                <a:solidFill>
                  <a:srgbClr val="000000"/>
                </a:solidFill>
                <a:effectLst/>
              </a:rPr>
              <a:t>Agape </a:t>
            </a:r>
            <a:r>
              <a:rPr lang="en-GB" b="0" i="0" dirty="0">
                <a:solidFill>
                  <a:srgbClr val="000000"/>
                </a:solidFill>
                <a:effectLst/>
              </a:rPr>
              <a:t>is a choice, a deliberate striving for another’s highest good, and is demonstrated through action.</a:t>
            </a:r>
          </a:p>
          <a:p>
            <a:r>
              <a:rPr lang="en-GB" dirty="0">
                <a:solidFill>
                  <a:srgbClr val="000000"/>
                </a:solidFill>
              </a:rPr>
              <a:t>Luke 6:27 - </a:t>
            </a:r>
            <a:r>
              <a:rPr lang="en-GB" b="0" i="0" dirty="0">
                <a:solidFill>
                  <a:srgbClr val="000000"/>
                </a:solidFill>
                <a:effectLst/>
                <a:latin typeface="Bitter"/>
              </a:rPr>
              <a:t>“love your enemies, do good to those who hate you.” </a:t>
            </a:r>
            <a:endParaRPr lang="en-GB" dirty="0"/>
          </a:p>
          <a:p>
            <a:r>
              <a:rPr lang="en-GB" dirty="0"/>
              <a:t>How might we start to achieve this?</a:t>
            </a:r>
          </a:p>
        </p:txBody>
      </p:sp>
    </p:spTree>
    <p:extLst>
      <p:ext uri="{BB962C8B-B14F-4D97-AF65-F5344CB8AC3E}">
        <p14:creationId xmlns:p14="http://schemas.microsoft.com/office/powerpoint/2010/main" val="270777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2067-BD59-4874-9587-CBA36877B612}"/>
              </a:ext>
            </a:extLst>
          </p:cNvPr>
          <p:cNvSpPr>
            <a:spLocks noGrp="1"/>
          </p:cNvSpPr>
          <p:nvPr>
            <p:ph type="title"/>
          </p:nvPr>
        </p:nvSpPr>
        <p:spPr/>
        <p:txBody>
          <a:bodyPr/>
          <a:lstStyle/>
          <a:p>
            <a:pPr algn="ctr"/>
            <a:r>
              <a:rPr lang="en-GB" dirty="0" err="1"/>
              <a:t>C.S.Lewis</a:t>
            </a:r>
            <a:endParaRPr lang="en-GB" dirty="0"/>
          </a:p>
        </p:txBody>
      </p:sp>
      <p:sp>
        <p:nvSpPr>
          <p:cNvPr id="3" name="Content Placeholder 2">
            <a:extLst>
              <a:ext uri="{FF2B5EF4-FFF2-40B4-BE49-F238E27FC236}">
                <a16:creationId xmlns:a16="http://schemas.microsoft.com/office/drawing/2014/main" id="{6AAFCD15-6609-43F9-8145-5BAD875A4474}"/>
              </a:ext>
            </a:extLst>
          </p:cNvPr>
          <p:cNvSpPr>
            <a:spLocks noGrp="1"/>
          </p:cNvSpPr>
          <p:nvPr>
            <p:ph idx="1"/>
          </p:nvPr>
        </p:nvSpPr>
        <p:spPr>
          <a:xfrm>
            <a:off x="838200" y="1825625"/>
            <a:ext cx="10515600" cy="4756150"/>
          </a:xfrm>
        </p:spPr>
        <p:txBody>
          <a:bodyPr>
            <a:normAutofit/>
          </a:bodyPr>
          <a:lstStyle/>
          <a:p>
            <a:pPr marL="0" indent="0">
              <a:buNone/>
            </a:pPr>
            <a:r>
              <a:rPr lang="en-GB" b="0" i="0" dirty="0">
                <a:solidFill>
                  <a:srgbClr val="333333"/>
                </a:solidFill>
                <a:effectLst/>
                <a:latin typeface="Bitter"/>
              </a:rPr>
              <a:t>The rule for all of us is perfectly simple. Do not waste your time bothering whether you ‘love’ your neighbour; act as if you did. As soon as we do this we find one of the great secrets. When you are behaving as if you loved someone, you will presently come to love </a:t>
            </a:r>
            <a:r>
              <a:rPr lang="en-GB" dirty="0">
                <a:solidFill>
                  <a:srgbClr val="333333"/>
                </a:solidFill>
                <a:latin typeface="Bitter"/>
              </a:rPr>
              <a:t>them</a:t>
            </a:r>
            <a:r>
              <a:rPr lang="en-GB" b="0" i="0" dirty="0">
                <a:solidFill>
                  <a:srgbClr val="333333"/>
                </a:solidFill>
                <a:effectLst/>
                <a:latin typeface="Bitter"/>
              </a:rPr>
              <a:t>. If you injure someone you dislike, you will find yourself disliking </a:t>
            </a:r>
            <a:r>
              <a:rPr lang="en-GB" dirty="0">
                <a:solidFill>
                  <a:srgbClr val="333333"/>
                </a:solidFill>
                <a:latin typeface="Bitter"/>
              </a:rPr>
              <a:t>them</a:t>
            </a:r>
            <a:r>
              <a:rPr lang="en-GB" b="0" i="0" dirty="0">
                <a:solidFill>
                  <a:srgbClr val="333333"/>
                </a:solidFill>
                <a:effectLst/>
                <a:latin typeface="Bitter"/>
              </a:rPr>
              <a:t> more. If you do </a:t>
            </a:r>
            <a:r>
              <a:rPr lang="en-GB" dirty="0">
                <a:solidFill>
                  <a:srgbClr val="333333"/>
                </a:solidFill>
                <a:latin typeface="Bitter"/>
              </a:rPr>
              <a:t>them</a:t>
            </a:r>
            <a:r>
              <a:rPr lang="en-GB" b="0" i="0" dirty="0">
                <a:solidFill>
                  <a:srgbClr val="333333"/>
                </a:solidFill>
                <a:effectLst/>
                <a:latin typeface="Bitter"/>
              </a:rPr>
              <a:t> a good turn, you will find yourself disliking </a:t>
            </a:r>
            <a:r>
              <a:rPr lang="en-GB" dirty="0">
                <a:solidFill>
                  <a:srgbClr val="333333"/>
                </a:solidFill>
                <a:latin typeface="Bitter"/>
              </a:rPr>
              <a:t>them</a:t>
            </a:r>
            <a:r>
              <a:rPr lang="en-GB" b="0" i="0" dirty="0">
                <a:solidFill>
                  <a:srgbClr val="333333"/>
                </a:solidFill>
                <a:effectLst/>
                <a:latin typeface="Bitter"/>
              </a:rPr>
              <a:t> less. … The difference between a [Christian] and a worldly man is not that the worldly man has only affections or ‘likings’ and the [Christian] has only ‘charity.’ The worldly man treats certain people kindly because he ‘likes’ them; the [Christian], trying to treat every one kindly, finds themselves liking more and more people as </a:t>
            </a:r>
            <a:r>
              <a:rPr lang="en-GB" dirty="0">
                <a:solidFill>
                  <a:srgbClr val="333333"/>
                </a:solidFill>
                <a:latin typeface="Bitter"/>
              </a:rPr>
              <a:t>they</a:t>
            </a:r>
            <a:r>
              <a:rPr lang="en-GB" b="0" i="0" dirty="0">
                <a:solidFill>
                  <a:srgbClr val="333333"/>
                </a:solidFill>
                <a:effectLst/>
                <a:latin typeface="Bitter"/>
              </a:rPr>
              <a:t> go on—including people </a:t>
            </a:r>
            <a:r>
              <a:rPr lang="en-GB" dirty="0">
                <a:solidFill>
                  <a:srgbClr val="333333"/>
                </a:solidFill>
                <a:latin typeface="Bitter"/>
              </a:rPr>
              <a:t>they</a:t>
            </a:r>
            <a:r>
              <a:rPr lang="en-GB" b="0" i="0" dirty="0">
                <a:solidFill>
                  <a:srgbClr val="333333"/>
                </a:solidFill>
                <a:effectLst/>
                <a:latin typeface="Bitter"/>
              </a:rPr>
              <a:t> could not even have imagined themselves liking at the beginning.</a:t>
            </a:r>
            <a:endParaRPr lang="en-GB" dirty="0"/>
          </a:p>
        </p:txBody>
      </p:sp>
    </p:spTree>
    <p:extLst>
      <p:ext uri="{BB962C8B-B14F-4D97-AF65-F5344CB8AC3E}">
        <p14:creationId xmlns:p14="http://schemas.microsoft.com/office/powerpoint/2010/main" val="217589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3412D-8BCD-414C-AE15-F755FA4DC9C6}"/>
              </a:ext>
            </a:extLst>
          </p:cNvPr>
          <p:cNvSpPr>
            <a:spLocks noGrp="1"/>
          </p:cNvSpPr>
          <p:nvPr>
            <p:ph type="title"/>
          </p:nvPr>
        </p:nvSpPr>
        <p:spPr>
          <a:xfrm>
            <a:off x="645065" y="1463040"/>
            <a:ext cx="3796306" cy="2690949"/>
          </a:xfrm>
        </p:spPr>
        <p:txBody>
          <a:bodyPr anchor="t">
            <a:normAutofit/>
          </a:bodyPr>
          <a:lstStyle/>
          <a:p>
            <a:r>
              <a:rPr lang="en-GB" sz="4800"/>
              <a:t>Having life to full……………</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DF0829-776B-472F-A332-0682EAF5DC98}"/>
              </a:ext>
            </a:extLst>
          </p:cNvPr>
          <p:cNvGraphicFramePr>
            <a:graphicFrameLocks noGrp="1"/>
          </p:cNvGraphicFramePr>
          <p:nvPr>
            <p:ph idx="1"/>
            <p:extLst>
              <p:ext uri="{D42A27DB-BD31-4B8C-83A1-F6EECF244321}">
                <p14:modId xmlns:p14="http://schemas.microsoft.com/office/powerpoint/2010/main" val="348113931"/>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13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D1548-9889-4488-9E86-C1AB79A09551}"/>
              </a:ext>
            </a:extLst>
          </p:cNvPr>
          <p:cNvSpPr>
            <a:spLocks noGrp="1"/>
          </p:cNvSpPr>
          <p:nvPr>
            <p:ph type="title"/>
          </p:nvPr>
        </p:nvSpPr>
        <p:spPr>
          <a:xfrm>
            <a:off x="645065" y="1463040"/>
            <a:ext cx="3796306" cy="2690949"/>
          </a:xfrm>
        </p:spPr>
        <p:txBody>
          <a:bodyPr anchor="t">
            <a:normAutofit/>
          </a:bodyPr>
          <a:lstStyle/>
          <a:p>
            <a:br>
              <a:rPr lang="en-GB" sz="4800" dirty="0"/>
            </a:br>
            <a:r>
              <a:rPr lang="en-GB" sz="4800" dirty="0"/>
              <a:t>In my life………..</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35F55A4-11D1-40AA-AFA2-1DB71AF74774}"/>
              </a:ext>
            </a:extLst>
          </p:cNvPr>
          <p:cNvGraphicFramePr>
            <a:graphicFrameLocks noGrp="1"/>
          </p:cNvGraphicFramePr>
          <p:nvPr>
            <p:ph idx="1"/>
            <p:extLst>
              <p:ext uri="{D42A27DB-BD31-4B8C-83A1-F6EECF244321}">
                <p14:modId xmlns:p14="http://schemas.microsoft.com/office/powerpoint/2010/main" val="321080107"/>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20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7446-503B-4C34-A879-8D4F07BCC3A0}"/>
              </a:ext>
            </a:extLst>
          </p:cNvPr>
          <p:cNvSpPr>
            <a:spLocks noGrp="1"/>
          </p:cNvSpPr>
          <p:nvPr>
            <p:ph type="title"/>
          </p:nvPr>
        </p:nvSpPr>
        <p:spPr/>
        <p:txBody>
          <a:bodyPr/>
          <a:lstStyle/>
          <a:p>
            <a:pPr algn="ctr"/>
            <a:r>
              <a:rPr lang="en-GB" dirty="0"/>
              <a:t>Is there supporting evidence?</a:t>
            </a:r>
          </a:p>
        </p:txBody>
      </p:sp>
      <p:sp>
        <p:nvSpPr>
          <p:cNvPr id="3" name="Content Placeholder 2">
            <a:extLst>
              <a:ext uri="{FF2B5EF4-FFF2-40B4-BE49-F238E27FC236}">
                <a16:creationId xmlns:a16="http://schemas.microsoft.com/office/drawing/2014/main" id="{8F512671-49E2-4040-A7C2-23ABA9FACC0E}"/>
              </a:ext>
            </a:extLst>
          </p:cNvPr>
          <p:cNvSpPr>
            <a:spLocks noGrp="1"/>
          </p:cNvSpPr>
          <p:nvPr>
            <p:ph idx="1"/>
          </p:nvPr>
        </p:nvSpPr>
        <p:spPr/>
        <p:txBody>
          <a:bodyPr/>
          <a:lstStyle/>
          <a:p>
            <a:pPr algn="l" rtl="0"/>
            <a:endParaRPr lang="en-GB" b="0" i="0" dirty="0">
              <a:solidFill>
                <a:srgbClr val="555555"/>
              </a:solidFill>
              <a:effectLst/>
              <a:latin typeface="StreetCorner"/>
            </a:endParaRPr>
          </a:p>
          <a:p>
            <a:pPr algn="l" rtl="0"/>
            <a:r>
              <a:rPr lang="en-GB" b="0" i="0" dirty="0">
                <a:solidFill>
                  <a:srgbClr val="555555"/>
                </a:solidFill>
                <a:effectLst/>
                <a:latin typeface="StreetCorner"/>
              </a:rPr>
              <a:t>Participation in social and community life has attracted a lot of attention in the field of wellbeing research.</a:t>
            </a:r>
          </a:p>
          <a:p>
            <a:pPr algn="l" rtl="0"/>
            <a:r>
              <a:rPr lang="en-GB" b="0" i="0" dirty="0">
                <a:solidFill>
                  <a:srgbClr val="555555"/>
                </a:solidFill>
                <a:effectLst/>
                <a:latin typeface="StreetCorner"/>
              </a:rPr>
              <a:t>Individuals who report a greater interest in helping others are more likely to rate themselves as happy.</a:t>
            </a:r>
          </a:p>
          <a:p>
            <a:pPr algn="l" rtl="0"/>
            <a:r>
              <a:rPr lang="en-GB" b="0" i="0" dirty="0">
                <a:solidFill>
                  <a:srgbClr val="555555"/>
                </a:solidFill>
                <a:effectLst/>
                <a:latin typeface="StreetCorner"/>
              </a:rPr>
              <a:t>Research into actions for promoting happiness has shown that committing an act of kindness once a week over a six-week period is associated with an increase in wellbeing.</a:t>
            </a:r>
          </a:p>
          <a:p>
            <a:pPr marL="0" indent="0" algn="l" rtl="0">
              <a:buNone/>
            </a:pPr>
            <a:r>
              <a:rPr lang="en-GB" dirty="0">
                <a:solidFill>
                  <a:srgbClr val="555555"/>
                </a:solidFill>
                <a:latin typeface="StreetCorner"/>
              </a:rPr>
              <a:t>(Taken from www.MIND.org.uk)</a:t>
            </a:r>
            <a:endParaRPr lang="en-GB" b="0" i="0" dirty="0">
              <a:solidFill>
                <a:srgbClr val="555555"/>
              </a:solidFill>
              <a:effectLst/>
              <a:latin typeface="StreetCorner"/>
            </a:endParaRPr>
          </a:p>
          <a:p>
            <a:endParaRPr lang="en-GB" dirty="0"/>
          </a:p>
        </p:txBody>
      </p:sp>
    </p:spTree>
    <p:extLst>
      <p:ext uri="{BB962C8B-B14F-4D97-AF65-F5344CB8AC3E}">
        <p14:creationId xmlns:p14="http://schemas.microsoft.com/office/powerpoint/2010/main" val="222794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8C81-0A0E-434B-AAEF-D3123C8E527E}"/>
              </a:ext>
            </a:extLst>
          </p:cNvPr>
          <p:cNvSpPr>
            <a:spLocks noGrp="1"/>
          </p:cNvSpPr>
          <p:nvPr>
            <p:ph type="title"/>
          </p:nvPr>
        </p:nvSpPr>
        <p:spPr>
          <a:xfrm>
            <a:off x="671512" y="403225"/>
            <a:ext cx="10848975" cy="1325563"/>
          </a:xfrm>
        </p:spPr>
        <p:txBody>
          <a:bodyPr>
            <a:normAutofit/>
          </a:bodyPr>
          <a:lstStyle/>
          <a:p>
            <a:pPr algn="ctr"/>
            <a:r>
              <a:rPr lang="en-GB" sz="4000" dirty="0"/>
              <a:t>Giving makes you happy…..but does it depend how?</a:t>
            </a:r>
          </a:p>
        </p:txBody>
      </p:sp>
      <p:sp>
        <p:nvSpPr>
          <p:cNvPr id="3" name="Content Placeholder 2">
            <a:extLst>
              <a:ext uri="{FF2B5EF4-FFF2-40B4-BE49-F238E27FC236}">
                <a16:creationId xmlns:a16="http://schemas.microsoft.com/office/drawing/2014/main" id="{A89B09EE-6243-4CC2-AB26-25AFD93E96ED}"/>
              </a:ext>
            </a:extLst>
          </p:cNvPr>
          <p:cNvSpPr>
            <a:spLocks noGrp="1"/>
          </p:cNvSpPr>
          <p:nvPr>
            <p:ph idx="1"/>
          </p:nvPr>
        </p:nvSpPr>
        <p:spPr>
          <a:xfrm>
            <a:off x="838199" y="1478279"/>
            <a:ext cx="10515600" cy="5090161"/>
          </a:xfrm>
        </p:spPr>
        <p:txBody>
          <a:bodyPr>
            <a:normAutofit lnSpcReduction="10000"/>
          </a:bodyPr>
          <a:lstStyle/>
          <a:p>
            <a:endParaRPr lang="en-GB" dirty="0">
              <a:hlinkClick r:id="rId3"/>
            </a:endParaRPr>
          </a:p>
          <a:p>
            <a:r>
              <a:rPr lang="en-GB" dirty="0">
                <a:hlinkClick r:id="rId3"/>
              </a:rPr>
              <a:t>https://www.youtube.com/watch?v=lUKhMUZnLuw</a:t>
            </a:r>
            <a:endParaRPr lang="en-GB" dirty="0"/>
          </a:p>
          <a:p>
            <a:endParaRPr lang="en-GB" dirty="0"/>
          </a:p>
          <a:p>
            <a:r>
              <a:rPr lang="en-GB" dirty="0"/>
              <a:t>Have a pen and paper and make some notes about what you hear.</a:t>
            </a:r>
          </a:p>
          <a:p>
            <a:r>
              <a:rPr lang="en-GB" dirty="0"/>
              <a:t>Note down anything interesting.</a:t>
            </a:r>
          </a:p>
          <a:p>
            <a:r>
              <a:rPr lang="en-GB" dirty="0"/>
              <a:t>Do you agree with her assertion about seeing the difference giving makes?</a:t>
            </a:r>
          </a:p>
          <a:p>
            <a:r>
              <a:rPr lang="en-GB" dirty="0"/>
              <a:t>Do you have experience of this?</a:t>
            </a:r>
          </a:p>
          <a:p>
            <a:r>
              <a:rPr lang="en-GB" dirty="0"/>
              <a:t>What does this mean to those we’ll never see or those whom society doesn’t see as worthy of help?</a:t>
            </a:r>
          </a:p>
          <a:p>
            <a:r>
              <a:rPr lang="en-GB" dirty="0"/>
              <a:t>As a Christian is it OK if a motivation to giving is personal wellbeing?</a:t>
            </a:r>
          </a:p>
        </p:txBody>
      </p:sp>
    </p:spTree>
    <p:extLst>
      <p:ext uri="{BB962C8B-B14F-4D97-AF65-F5344CB8AC3E}">
        <p14:creationId xmlns:p14="http://schemas.microsoft.com/office/powerpoint/2010/main" val="125271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72BD6B4F-3441-E5D6-98D2-A230B816D093}"/>
              </a:ext>
            </a:extLst>
          </p:cNvPr>
          <p:cNvSpPr>
            <a:spLocks noGrp="1"/>
          </p:cNvSpPr>
          <p:nvPr>
            <p:ph idx="1"/>
          </p:nvPr>
        </p:nvSpPr>
        <p:spPr>
          <a:xfrm>
            <a:off x="838200" y="2333297"/>
            <a:ext cx="4619621" cy="3843666"/>
          </a:xfrm>
        </p:spPr>
        <p:txBody>
          <a:bodyPr>
            <a:normAutofit/>
          </a:bodyPr>
          <a:lstStyle/>
          <a:p>
            <a:pPr marL="0" indent="0" algn="ctr">
              <a:buNone/>
            </a:pPr>
            <a:r>
              <a:rPr lang="en-US" sz="4800" dirty="0"/>
              <a:t>Giving is virtuous, but so accepting gifts gratefully</a:t>
            </a:r>
          </a:p>
        </p:txBody>
      </p:sp>
      <p:pic>
        <p:nvPicPr>
          <p:cNvPr id="7" name="Picture 6" descr="Person with weathered palms facing up">
            <a:extLst>
              <a:ext uri="{FF2B5EF4-FFF2-40B4-BE49-F238E27FC236}">
                <a16:creationId xmlns:a16="http://schemas.microsoft.com/office/drawing/2014/main" id="{1BE9A312-CD8B-89B5-3AE3-B4EDBEBEBD63}"/>
              </a:ext>
            </a:extLst>
          </p:cNvPr>
          <p:cNvPicPr>
            <a:picLocks noChangeAspect="1"/>
          </p:cNvPicPr>
          <p:nvPr/>
        </p:nvPicPr>
        <p:blipFill rotWithShape="1">
          <a:blip r:embed="rId3">
            <a:extLst>
              <a:ext uri="{28A0092B-C50C-407E-A947-70E740481C1C}">
                <a14:useLocalDpi xmlns:a14="http://schemas.microsoft.com/office/drawing/2010/main" val="0"/>
              </a:ext>
            </a:extLst>
          </a:blip>
          <a:srcRect l="16707" r="2525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1682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781C-E0FF-4681-AA61-14E49FDBBFE7}"/>
              </a:ext>
            </a:extLst>
          </p:cNvPr>
          <p:cNvSpPr>
            <a:spLocks noGrp="1"/>
          </p:cNvSpPr>
          <p:nvPr>
            <p:ph type="title"/>
          </p:nvPr>
        </p:nvSpPr>
        <p:spPr/>
        <p:txBody>
          <a:bodyPr/>
          <a:lstStyle/>
          <a:p>
            <a:pPr algn="ctr"/>
            <a:r>
              <a:rPr lang="en-GB" dirty="0"/>
              <a:t>Jesus gratefully receives</a:t>
            </a:r>
          </a:p>
        </p:txBody>
      </p:sp>
      <p:sp>
        <p:nvSpPr>
          <p:cNvPr id="3" name="Content Placeholder 2">
            <a:extLst>
              <a:ext uri="{FF2B5EF4-FFF2-40B4-BE49-F238E27FC236}">
                <a16:creationId xmlns:a16="http://schemas.microsoft.com/office/drawing/2014/main" id="{C2797A65-8E55-4609-9D2E-F173259ECCBA}"/>
              </a:ext>
            </a:extLst>
          </p:cNvPr>
          <p:cNvSpPr>
            <a:spLocks noGrp="1"/>
          </p:cNvSpPr>
          <p:nvPr>
            <p:ph idx="1"/>
          </p:nvPr>
        </p:nvSpPr>
        <p:spPr/>
        <p:txBody>
          <a:bodyPr/>
          <a:lstStyle/>
          <a:p>
            <a:r>
              <a:rPr lang="en-GB" dirty="0"/>
              <a:t>Matthew 26: 6 – 13  </a:t>
            </a:r>
          </a:p>
          <a:p>
            <a:r>
              <a:rPr lang="en-GB" dirty="0"/>
              <a:t>Mark 14: 3 – 9</a:t>
            </a:r>
          </a:p>
          <a:p>
            <a:r>
              <a:rPr lang="en-GB" dirty="0"/>
              <a:t>Luke 7: 36 – 50</a:t>
            </a:r>
          </a:p>
          <a:p>
            <a:r>
              <a:rPr lang="en-GB" dirty="0"/>
              <a:t>John 12: 1 – 8</a:t>
            </a:r>
          </a:p>
          <a:p>
            <a:endParaRPr lang="en-GB" dirty="0"/>
          </a:p>
          <a:p>
            <a:r>
              <a:rPr lang="en-GB" dirty="0"/>
              <a:t>One of the very few things that appears in EVERY gospel, or at least very similar stories.</a:t>
            </a:r>
          </a:p>
          <a:p>
            <a:r>
              <a:rPr lang="en-GB" dirty="0"/>
              <a:t>Not sure what that means but it seems important.</a:t>
            </a:r>
          </a:p>
          <a:p>
            <a:endParaRPr lang="en-GB" dirty="0"/>
          </a:p>
          <a:p>
            <a:endParaRPr lang="en-GB" dirty="0"/>
          </a:p>
        </p:txBody>
      </p:sp>
    </p:spTree>
    <p:extLst>
      <p:ext uri="{BB962C8B-B14F-4D97-AF65-F5344CB8AC3E}">
        <p14:creationId xmlns:p14="http://schemas.microsoft.com/office/powerpoint/2010/main" val="292827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39FD-CD9F-428C-9949-6A25626A3D87}"/>
              </a:ext>
            </a:extLst>
          </p:cNvPr>
          <p:cNvSpPr>
            <a:spLocks noGrp="1"/>
          </p:cNvSpPr>
          <p:nvPr>
            <p:ph type="title"/>
          </p:nvPr>
        </p:nvSpPr>
        <p:spPr/>
        <p:txBody>
          <a:bodyPr/>
          <a:lstStyle/>
          <a:p>
            <a:pPr algn="ctr"/>
            <a:r>
              <a:rPr lang="en-GB" dirty="0"/>
              <a:t>Perceptual Positions</a:t>
            </a:r>
          </a:p>
        </p:txBody>
      </p:sp>
      <p:pic>
        <p:nvPicPr>
          <p:cNvPr id="1026" name="Picture 2" descr="The Secret to Reading Minds with Perceptual Positions - OnlinePMCourses">
            <a:extLst>
              <a:ext uri="{FF2B5EF4-FFF2-40B4-BE49-F238E27FC236}">
                <a16:creationId xmlns:a16="http://schemas.microsoft.com/office/drawing/2014/main" id="{8749AFC9-B274-434D-8468-58BAF279E2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250" y="1438275"/>
            <a:ext cx="973455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DBAC-F3EA-F111-50BB-65DFD6ACB2D9}"/>
              </a:ext>
            </a:extLst>
          </p:cNvPr>
          <p:cNvSpPr>
            <a:spLocks noGrp="1"/>
          </p:cNvSpPr>
          <p:nvPr>
            <p:ph type="title"/>
          </p:nvPr>
        </p:nvSpPr>
        <p:spPr/>
        <p:txBody>
          <a:bodyPr/>
          <a:lstStyle/>
          <a:p>
            <a:pPr algn="ctr"/>
            <a:r>
              <a:rPr lang="en-GB" dirty="0"/>
              <a:t>Perceptual Positions</a:t>
            </a:r>
          </a:p>
        </p:txBody>
      </p:sp>
      <p:sp>
        <p:nvSpPr>
          <p:cNvPr id="3" name="Content Placeholder 2">
            <a:extLst>
              <a:ext uri="{FF2B5EF4-FFF2-40B4-BE49-F238E27FC236}">
                <a16:creationId xmlns:a16="http://schemas.microsoft.com/office/drawing/2014/main" id="{28697EB3-7893-EFFA-35F0-64739755F75D}"/>
              </a:ext>
            </a:extLst>
          </p:cNvPr>
          <p:cNvSpPr>
            <a:spLocks noGrp="1"/>
          </p:cNvSpPr>
          <p:nvPr>
            <p:ph idx="1"/>
          </p:nvPr>
        </p:nvSpPr>
        <p:spPr/>
        <p:txBody>
          <a:bodyPr>
            <a:normAutofit/>
          </a:bodyPr>
          <a:lstStyle/>
          <a:p>
            <a:endParaRPr lang="en-GB" sz="3600" dirty="0">
              <a:highlight>
                <a:srgbClr val="00FFFF"/>
              </a:highlight>
            </a:endParaRPr>
          </a:p>
          <a:p>
            <a:endParaRPr lang="en-GB" sz="3600" dirty="0">
              <a:highlight>
                <a:srgbClr val="00FFFF"/>
              </a:highlight>
            </a:endParaRPr>
          </a:p>
          <a:p>
            <a:r>
              <a:rPr lang="en-GB" sz="3600" dirty="0">
                <a:highlight>
                  <a:srgbClr val="00FFFF"/>
                </a:highlight>
              </a:rPr>
              <a:t>First Person – How I see things</a:t>
            </a:r>
          </a:p>
          <a:p>
            <a:r>
              <a:rPr lang="en-GB" sz="3600" dirty="0">
                <a:highlight>
                  <a:srgbClr val="FF00FF"/>
                </a:highlight>
              </a:rPr>
              <a:t>Second Person – How you see things</a:t>
            </a:r>
          </a:p>
          <a:p>
            <a:r>
              <a:rPr lang="en-GB" sz="3600" dirty="0">
                <a:highlight>
                  <a:srgbClr val="00FF00"/>
                </a:highlight>
              </a:rPr>
              <a:t>Third Person – How someone else would see things</a:t>
            </a:r>
          </a:p>
        </p:txBody>
      </p:sp>
    </p:spTree>
    <p:extLst>
      <p:ext uri="{BB962C8B-B14F-4D97-AF65-F5344CB8AC3E}">
        <p14:creationId xmlns:p14="http://schemas.microsoft.com/office/powerpoint/2010/main" val="42519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Works Centre for Wellbeing&amp;#39; linked funding opportunities with  ESRC/AHRC | MMU Research and Knowledge Exchange Blog">
            <a:extLst>
              <a:ext uri="{FF2B5EF4-FFF2-40B4-BE49-F238E27FC236}">
                <a16:creationId xmlns:a16="http://schemas.microsoft.com/office/drawing/2014/main" id="{433A5E35-F9AB-4020-8C6C-F7598727EE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667412"/>
            <a:ext cx="10905066" cy="352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19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TotalTime>
  <Words>1849</Words>
  <Application>Microsoft Office PowerPoint</Application>
  <PresentationFormat>Widescreen</PresentationFormat>
  <Paragraphs>155</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Bitter</vt:lpstr>
      <vt:lpstr>Calibri</vt:lpstr>
      <vt:lpstr>Calibri Light</vt:lpstr>
      <vt:lpstr>StreetCorner</vt:lpstr>
      <vt:lpstr>Office Theme</vt:lpstr>
      <vt:lpstr>Give</vt:lpstr>
      <vt:lpstr>A reminder……</vt:lpstr>
      <vt:lpstr>Is there supporting evidence?</vt:lpstr>
      <vt:lpstr>Giving makes you happy…..but does it depend how?</vt:lpstr>
      <vt:lpstr>PowerPoint Presentation</vt:lpstr>
      <vt:lpstr>Jesus gratefully receives</vt:lpstr>
      <vt:lpstr>Perceptual Positions</vt:lpstr>
      <vt:lpstr>Perceptual Positions</vt:lpstr>
      <vt:lpstr>PowerPoint Presentation</vt:lpstr>
      <vt:lpstr>Random Acts of Kindness (Lyubomirsky, 2008)</vt:lpstr>
      <vt:lpstr>Gratitude visit (Seligman, 2005)</vt:lpstr>
      <vt:lpstr>Questions that I pondered</vt:lpstr>
      <vt:lpstr>The Golden Rule</vt:lpstr>
      <vt:lpstr>PowerPoint Presentation</vt:lpstr>
      <vt:lpstr>But is this an illusion?</vt:lpstr>
      <vt:lpstr>Armstrong 2011</vt:lpstr>
      <vt:lpstr>Leviticus 19: 18</vt:lpstr>
      <vt:lpstr>Matthew 5: 44 - 48</vt:lpstr>
      <vt:lpstr>Ghandi</vt:lpstr>
      <vt:lpstr>A new standard?</vt:lpstr>
      <vt:lpstr>C.S.Lewis</vt:lpstr>
      <vt:lpstr>Having life to full……………</vt:lpstr>
      <vt:lpstr> In my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dc:title>
  <dc:creator>Bob Levesley (NCC)</dc:creator>
  <cp:lastModifiedBy>Bob Levesley (NCC)</cp:lastModifiedBy>
  <cp:revision>11</cp:revision>
  <dcterms:created xsi:type="dcterms:W3CDTF">2021-02-16T15:27:48Z</dcterms:created>
  <dcterms:modified xsi:type="dcterms:W3CDTF">2022-10-06T19:43:00Z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26a34-59ed-402c-a326-5f7429bfdaa8_Enabled">
    <vt:lpwstr>true</vt:lpwstr>
  </property>
  <property fmtid="{D5CDD505-2E9C-101B-9397-08002B2CF9AE}" pid="3" name="MSIP_Label_3ec26a34-59ed-402c-a326-5f7429bfdaa8_SetDate">
    <vt:lpwstr>2022-01-17T19:23:37Z</vt:lpwstr>
  </property>
  <property fmtid="{D5CDD505-2E9C-101B-9397-08002B2CF9AE}" pid="4" name="MSIP_Label_3ec26a34-59ed-402c-a326-5f7429bfdaa8_Method">
    <vt:lpwstr>Privileged</vt:lpwstr>
  </property>
  <property fmtid="{D5CDD505-2E9C-101B-9397-08002B2CF9AE}" pid="5" name="MSIP_Label_3ec26a34-59ed-402c-a326-5f7429bfdaa8_Name">
    <vt:lpwstr>Non-Official</vt:lpwstr>
  </property>
  <property fmtid="{D5CDD505-2E9C-101B-9397-08002B2CF9AE}" pid="6" name="MSIP_Label_3ec26a34-59ed-402c-a326-5f7429bfdaa8_SiteId">
    <vt:lpwstr>a1ba59b9-7204-48d8-a360-7770245ad4a9</vt:lpwstr>
  </property>
  <property fmtid="{D5CDD505-2E9C-101B-9397-08002B2CF9AE}" pid="7" name="MSIP_Label_3ec26a34-59ed-402c-a326-5f7429bfdaa8_ActionId">
    <vt:lpwstr>e50872a6-8801-4174-b774-dad3e9d96136</vt:lpwstr>
  </property>
  <property fmtid="{D5CDD505-2E9C-101B-9397-08002B2CF9AE}" pid="8" name="MSIP_Label_3ec26a34-59ed-402c-a326-5f7429bfdaa8_ContentBits">
    <vt:lpwstr>0</vt:lpwstr>
  </property>
</Properties>
</file>