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85" r:id="rId3"/>
    <p:sldId id="282" r:id="rId4"/>
    <p:sldId id="279" r:id="rId5"/>
    <p:sldId id="267" r:id="rId6"/>
    <p:sldId id="268" r:id="rId7"/>
    <p:sldId id="284" r:id="rId8"/>
    <p:sldId id="278" r:id="rId9"/>
    <p:sldId id="283" r:id="rId10"/>
    <p:sldId id="280"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CCECC1-AAE0-4568-8A8A-B0527AAFBF44}" v="1" dt="2022-05-24T20:09:51.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63958" autoAdjust="0"/>
  </p:normalViewPr>
  <p:slideViewPr>
    <p:cSldViewPr snapToGrid="0">
      <p:cViewPr varScale="1">
        <p:scale>
          <a:sx n="42" d="100"/>
          <a:sy n="42" d="100"/>
        </p:scale>
        <p:origin x="8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2B321-CFA0-4072-9980-C007B45FC1DB}" type="datetimeFigureOut">
              <a:rPr lang="en-GB" smtClean="0"/>
              <a:t>06/10/2022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6ACCA-3B9F-4C3B-A654-CFAAF577321D}" type="slidenum">
              <a:rPr lang="en-GB" smtClean="0"/>
              <a:t>‹#›</a:t>
            </a:fld>
            <a:endParaRPr lang="en-GB"/>
          </a:p>
        </p:txBody>
      </p:sp>
    </p:spTree>
    <p:extLst>
      <p:ext uri="{BB962C8B-B14F-4D97-AF65-F5344CB8AC3E}">
        <p14:creationId xmlns:p14="http://schemas.microsoft.com/office/powerpoint/2010/main" val="148324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Lots of ways we can give to others – sometimes it’s totally of ourselves</a:t>
            </a:r>
          </a:p>
          <a:p>
            <a:endParaRPr lang="en-GB" dirty="0"/>
          </a:p>
        </p:txBody>
      </p:sp>
      <p:sp>
        <p:nvSpPr>
          <p:cNvPr id="4" name="Slide Number Placeholder 3"/>
          <p:cNvSpPr>
            <a:spLocks noGrp="1"/>
          </p:cNvSpPr>
          <p:nvPr>
            <p:ph type="sldNum" sz="quarter" idx="5"/>
          </p:nvPr>
        </p:nvSpPr>
        <p:spPr/>
        <p:txBody>
          <a:bodyPr/>
          <a:lstStyle/>
          <a:p>
            <a:fld id="{FE36ACCA-3B9F-4C3B-A654-CFAAF577321D}" type="slidenum">
              <a:rPr lang="en-GB" smtClean="0"/>
              <a:t>1</a:t>
            </a:fld>
            <a:endParaRPr lang="en-GB"/>
          </a:p>
        </p:txBody>
      </p:sp>
    </p:spTree>
    <p:extLst>
      <p:ext uri="{BB962C8B-B14F-4D97-AF65-F5344CB8AC3E}">
        <p14:creationId xmlns:p14="http://schemas.microsoft.com/office/powerpoint/2010/main" val="357911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tube is really useful – it’s a good way to get great speakers to CPW in a way we could either never afford or never get to……………..</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Karen Armstrong is brilliant. I wasn’t sure about whether we should watch all of this – about 20 mins but I thought – yes.  It says loads of great stuff, so many quotes – which ones are your favourites?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Thoughts about this?</a:t>
            </a:r>
          </a:p>
          <a:p>
            <a:endParaRPr lang="en-GB" dirty="0"/>
          </a:p>
        </p:txBody>
      </p:sp>
      <p:sp>
        <p:nvSpPr>
          <p:cNvPr id="4" name="Slide Number Placeholder 3"/>
          <p:cNvSpPr>
            <a:spLocks noGrp="1"/>
          </p:cNvSpPr>
          <p:nvPr>
            <p:ph type="sldNum" sz="quarter" idx="5"/>
          </p:nvPr>
        </p:nvSpPr>
        <p:spPr/>
        <p:txBody>
          <a:bodyPr/>
          <a:lstStyle/>
          <a:p>
            <a:fld id="{FE36ACCA-3B9F-4C3B-A654-CFAAF577321D}" type="slidenum">
              <a:rPr lang="en-GB" smtClean="0"/>
              <a:t>2</a:t>
            </a:fld>
            <a:endParaRPr lang="en-GB"/>
          </a:p>
        </p:txBody>
      </p:sp>
    </p:spTree>
    <p:extLst>
      <p:ext uri="{BB962C8B-B14F-4D97-AF65-F5344CB8AC3E}">
        <p14:creationId xmlns:p14="http://schemas.microsoft.com/office/powerpoint/2010/main" val="143551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thought we could reflect what other spiritual traditions are saying to us and integrate these into our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someone on the week said – we’ve spent our time looking at interventions that have been measured scientifically. Nice and refreshing to be thinking about something that is, in some way “immeasurable”. I agree.</a:t>
            </a:r>
            <a:endParaRPr lang="en-GB" dirty="0"/>
          </a:p>
          <a:p>
            <a:r>
              <a:rPr lang="en-US" dirty="0"/>
              <a:t>What are these elements to this Buddhist practice?</a:t>
            </a:r>
            <a:endParaRPr lang="en-GB" dirty="0"/>
          </a:p>
        </p:txBody>
      </p:sp>
      <p:sp>
        <p:nvSpPr>
          <p:cNvPr id="4" name="Slide Number Placeholder 3"/>
          <p:cNvSpPr>
            <a:spLocks noGrp="1"/>
          </p:cNvSpPr>
          <p:nvPr>
            <p:ph type="sldNum" sz="quarter" idx="5"/>
          </p:nvPr>
        </p:nvSpPr>
        <p:spPr/>
        <p:txBody>
          <a:bodyPr/>
          <a:lstStyle/>
          <a:p>
            <a:fld id="{FE36ACCA-3B9F-4C3B-A654-CFAAF577321D}" type="slidenum">
              <a:rPr lang="en-GB" smtClean="0"/>
              <a:t>3</a:t>
            </a:fld>
            <a:endParaRPr lang="en-GB"/>
          </a:p>
        </p:txBody>
      </p:sp>
    </p:spTree>
    <p:extLst>
      <p:ext uri="{BB962C8B-B14F-4D97-AF65-F5344CB8AC3E}">
        <p14:creationId xmlns:p14="http://schemas.microsoft.com/office/powerpoint/2010/main" val="289950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must start with ourselves.</a:t>
            </a:r>
          </a:p>
          <a:p>
            <a:r>
              <a:rPr lang="en-US" dirty="0"/>
              <a:t>We have to wish ourselves peace and happiness before we are equipped to extend that to others. How much do we extend that level of kindness to ourselves?</a:t>
            </a:r>
            <a:endParaRPr lang="en-GB" dirty="0"/>
          </a:p>
          <a:p>
            <a:endParaRPr lang="en-GB" dirty="0"/>
          </a:p>
        </p:txBody>
      </p:sp>
      <p:sp>
        <p:nvSpPr>
          <p:cNvPr id="4" name="Slide Number Placeholder 3"/>
          <p:cNvSpPr>
            <a:spLocks noGrp="1"/>
          </p:cNvSpPr>
          <p:nvPr>
            <p:ph type="sldNum" sz="quarter" idx="5"/>
          </p:nvPr>
        </p:nvSpPr>
        <p:spPr/>
        <p:txBody>
          <a:bodyPr/>
          <a:lstStyle/>
          <a:p>
            <a:fld id="{FE36ACCA-3B9F-4C3B-A654-CFAAF577321D}" type="slidenum">
              <a:rPr lang="en-GB" smtClean="0"/>
              <a:t>4</a:t>
            </a:fld>
            <a:endParaRPr lang="en-GB"/>
          </a:p>
        </p:txBody>
      </p:sp>
    </p:spTree>
    <p:extLst>
      <p:ext uri="{BB962C8B-B14F-4D97-AF65-F5344CB8AC3E}">
        <p14:creationId xmlns:p14="http://schemas.microsoft.com/office/powerpoint/2010/main" val="380696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do have examples of this kind of thinking in our sacred texts. </a:t>
            </a:r>
          </a:p>
          <a:p>
            <a:r>
              <a:rPr lang="en-US" dirty="0"/>
              <a:t>Maybe The Good Samaritan is the greatest story of compassion that we have…..perhaps The Prodigal Son runs it close???</a:t>
            </a:r>
            <a:endParaRPr lang="en-GB" dirty="0"/>
          </a:p>
          <a:p>
            <a:r>
              <a:rPr lang="en-US" dirty="0"/>
              <a:t>Jesus tells us that we HAVE to extend compassion to those that we find difficult or objectionable.</a:t>
            </a:r>
            <a:endParaRPr lang="en-GB" dirty="0"/>
          </a:p>
        </p:txBody>
      </p:sp>
      <p:sp>
        <p:nvSpPr>
          <p:cNvPr id="4" name="Slide Number Placeholder 3"/>
          <p:cNvSpPr>
            <a:spLocks noGrp="1"/>
          </p:cNvSpPr>
          <p:nvPr>
            <p:ph type="sldNum" sz="quarter" idx="5"/>
          </p:nvPr>
        </p:nvSpPr>
        <p:spPr/>
        <p:txBody>
          <a:bodyPr/>
          <a:lstStyle/>
          <a:p>
            <a:fld id="{FE36ACCA-3B9F-4C3B-A654-CFAAF577321D}" type="slidenum">
              <a:rPr lang="en-GB" smtClean="0"/>
              <a:t>5</a:t>
            </a:fld>
            <a:endParaRPr lang="en-GB"/>
          </a:p>
        </p:txBody>
      </p:sp>
    </p:spTree>
    <p:extLst>
      <p:ext uri="{BB962C8B-B14F-4D97-AF65-F5344CB8AC3E}">
        <p14:creationId xmlns:p14="http://schemas.microsoft.com/office/powerpoint/2010/main" val="3706883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a similar kind of teaching from </a:t>
            </a:r>
            <a:r>
              <a:rPr lang="en-US" dirty="0" err="1"/>
              <a:t>Ghandi</a:t>
            </a:r>
            <a:r>
              <a:rPr lang="en-US" dirty="0"/>
              <a:t>.</a:t>
            </a:r>
          </a:p>
          <a:p>
            <a:r>
              <a:rPr lang="en-US" dirty="0"/>
              <a:t>I also like the fact that he identifies the problem of love becoming a transactional thing. I will give it you if you give it to me – and yet what a very human way to act.</a:t>
            </a:r>
            <a:endParaRPr lang="en-GB" dirty="0"/>
          </a:p>
        </p:txBody>
      </p:sp>
      <p:sp>
        <p:nvSpPr>
          <p:cNvPr id="4" name="Slide Number Placeholder 3"/>
          <p:cNvSpPr>
            <a:spLocks noGrp="1"/>
          </p:cNvSpPr>
          <p:nvPr>
            <p:ph type="sldNum" sz="quarter" idx="5"/>
          </p:nvPr>
        </p:nvSpPr>
        <p:spPr/>
        <p:txBody>
          <a:bodyPr/>
          <a:lstStyle/>
          <a:p>
            <a:fld id="{FE36ACCA-3B9F-4C3B-A654-CFAAF577321D}" type="slidenum">
              <a:rPr lang="en-GB" smtClean="0"/>
              <a:t>6</a:t>
            </a:fld>
            <a:endParaRPr lang="en-GB"/>
          </a:p>
        </p:txBody>
      </p:sp>
    </p:spTree>
    <p:extLst>
      <p:ext uri="{BB962C8B-B14F-4D97-AF65-F5344CB8AC3E}">
        <p14:creationId xmlns:p14="http://schemas.microsoft.com/office/powerpoint/2010/main" val="1492788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started putting this presentation together back in the middle of the pandemic.  One morning listening to the Today </a:t>
            </a:r>
            <a:r>
              <a:rPr lang="en-US" dirty="0" err="1"/>
              <a:t>programme</a:t>
            </a:r>
            <a:r>
              <a:rPr lang="en-US" dirty="0"/>
              <a:t> I heard this on Thought for the Day. I love the fact that you can find this on BBC Sounds – and loads of others going back years!!</a:t>
            </a:r>
          </a:p>
          <a:p>
            <a:r>
              <a:rPr lang="en-US" dirty="0"/>
              <a:t>Have a listen.</a:t>
            </a:r>
          </a:p>
          <a:p>
            <a:r>
              <a:rPr lang="en-US" dirty="0"/>
              <a:t>PS Elizabeth was delivering Thought for the Day on Today </a:t>
            </a:r>
            <a:r>
              <a:rPr lang="en-US" dirty="0" err="1"/>
              <a:t>Programme</a:t>
            </a:r>
            <a:r>
              <a:rPr lang="en-US" dirty="0"/>
              <a:t> again yesterday (3</a:t>
            </a:r>
            <a:r>
              <a:rPr lang="en-US" baseline="30000" dirty="0"/>
              <a:t>rd</a:t>
            </a:r>
            <a:r>
              <a:rPr lang="en-US" dirty="0"/>
              <a:t> Oct 2022) – and she was still talking about the same stuff…..she loves it!!!</a:t>
            </a:r>
            <a:endParaRPr lang="en-GB" dirty="0"/>
          </a:p>
        </p:txBody>
      </p:sp>
      <p:sp>
        <p:nvSpPr>
          <p:cNvPr id="4" name="Slide Number Placeholder 3"/>
          <p:cNvSpPr>
            <a:spLocks noGrp="1"/>
          </p:cNvSpPr>
          <p:nvPr>
            <p:ph type="sldNum" sz="quarter" idx="5"/>
          </p:nvPr>
        </p:nvSpPr>
        <p:spPr/>
        <p:txBody>
          <a:bodyPr/>
          <a:lstStyle/>
          <a:p>
            <a:fld id="{FE36ACCA-3B9F-4C3B-A654-CFAAF577321D}" type="slidenum">
              <a:rPr lang="en-GB" smtClean="0"/>
              <a:t>7</a:t>
            </a:fld>
            <a:endParaRPr lang="en-GB"/>
          </a:p>
        </p:txBody>
      </p:sp>
    </p:spTree>
    <p:extLst>
      <p:ext uri="{BB962C8B-B14F-4D97-AF65-F5344CB8AC3E}">
        <p14:creationId xmlns:p14="http://schemas.microsoft.com/office/powerpoint/2010/main" val="229017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Elizabeth’s meditation. </a:t>
            </a:r>
          </a:p>
          <a:p>
            <a:r>
              <a:rPr lang="en-US" dirty="0"/>
              <a:t>Call these people to mind and make them vividly present.</a:t>
            </a:r>
          </a:p>
          <a:p>
            <a:r>
              <a:rPr lang="en-US" dirty="0"/>
              <a:t>Wish them happiness and peace.</a:t>
            </a:r>
          </a:p>
          <a:p>
            <a:r>
              <a:rPr lang="en-US" u="sng" dirty="0"/>
              <a:t>Safety warning – depending on the circumstances of your life this could be difficult and, in some ways, with some people, impossible to do. Perhaps some hurts run too deep at the moment and now’s the wrong time.</a:t>
            </a:r>
          </a:p>
          <a:p>
            <a:r>
              <a:rPr lang="en-US" u="none" dirty="0"/>
              <a:t>That’s fine – this could be a process for anyone – just manage what you can manage and look after your own emotional safety.</a:t>
            </a:r>
            <a:endParaRPr lang="en-GB" u="none" dirty="0"/>
          </a:p>
        </p:txBody>
      </p:sp>
      <p:sp>
        <p:nvSpPr>
          <p:cNvPr id="4" name="Slide Number Placeholder 3"/>
          <p:cNvSpPr>
            <a:spLocks noGrp="1"/>
          </p:cNvSpPr>
          <p:nvPr>
            <p:ph type="sldNum" sz="quarter" idx="5"/>
          </p:nvPr>
        </p:nvSpPr>
        <p:spPr/>
        <p:txBody>
          <a:bodyPr/>
          <a:lstStyle/>
          <a:p>
            <a:fld id="{FE36ACCA-3B9F-4C3B-A654-CFAAF577321D}" type="slidenum">
              <a:rPr lang="en-GB" smtClean="0"/>
              <a:t>8</a:t>
            </a:fld>
            <a:endParaRPr lang="en-GB"/>
          </a:p>
        </p:txBody>
      </p:sp>
    </p:spTree>
    <p:extLst>
      <p:ext uri="{BB962C8B-B14F-4D97-AF65-F5344CB8AC3E}">
        <p14:creationId xmlns:p14="http://schemas.microsoft.com/office/powerpoint/2010/main" val="3660632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done anywhere – walking the dog, taking other forms of exercise, or just while chilling out in the park, although I’m not sure your companion will appreciate your calling others by name – could be embarrassing. In any case, you can do this anywhere. </a:t>
            </a:r>
            <a:endParaRPr lang="en-GB" dirty="0"/>
          </a:p>
        </p:txBody>
      </p:sp>
      <p:sp>
        <p:nvSpPr>
          <p:cNvPr id="4" name="Slide Number Placeholder 3"/>
          <p:cNvSpPr>
            <a:spLocks noGrp="1"/>
          </p:cNvSpPr>
          <p:nvPr>
            <p:ph type="sldNum" sz="quarter" idx="5"/>
          </p:nvPr>
        </p:nvSpPr>
        <p:spPr/>
        <p:txBody>
          <a:bodyPr/>
          <a:lstStyle/>
          <a:p>
            <a:fld id="{FE36ACCA-3B9F-4C3B-A654-CFAAF577321D}" type="slidenum">
              <a:rPr lang="en-GB" smtClean="0"/>
              <a:t>9</a:t>
            </a:fld>
            <a:endParaRPr lang="en-GB"/>
          </a:p>
        </p:txBody>
      </p:sp>
    </p:spTree>
    <p:extLst>
      <p:ext uri="{BB962C8B-B14F-4D97-AF65-F5344CB8AC3E}">
        <p14:creationId xmlns:p14="http://schemas.microsoft.com/office/powerpoint/2010/main" val="312122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1D6F-F342-49DA-91E3-7C4FAE1D83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A0A8C1-3B4F-4862-AD78-E953592B5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4536CD-1038-41C2-A8C5-A6915480BBF0}"/>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5" name="Footer Placeholder 4">
            <a:extLst>
              <a:ext uri="{FF2B5EF4-FFF2-40B4-BE49-F238E27FC236}">
                <a16:creationId xmlns:a16="http://schemas.microsoft.com/office/drawing/2014/main" id="{1204FDB6-4372-4015-9DEE-862144042E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895D2-C11F-4643-9602-35C9756ADC10}"/>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2257872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CE5C-6973-4C81-9C50-11442E87FF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9DAE02-C601-4AED-9C5F-C4A934322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3345BD-3A97-47D9-8C34-79780F9E8F67}"/>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5" name="Footer Placeholder 4">
            <a:extLst>
              <a:ext uri="{FF2B5EF4-FFF2-40B4-BE49-F238E27FC236}">
                <a16:creationId xmlns:a16="http://schemas.microsoft.com/office/drawing/2014/main" id="{B89B3163-2EAE-4ADD-AB09-A2A25160DD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53E472-A84A-46B5-B028-CBA843DDD5AF}"/>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15321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234C11-3590-411E-9D03-AC64B16280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423176-C30E-4BDA-9778-7724D9C322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5C42D0-2E3D-465E-8C5C-522B76840906}"/>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5" name="Footer Placeholder 4">
            <a:extLst>
              <a:ext uri="{FF2B5EF4-FFF2-40B4-BE49-F238E27FC236}">
                <a16:creationId xmlns:a16="http://schemas.microsoft.com/office/drawing/2014/main" id="{34D5126E-B5F5-47EA-B27F-BB59852411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455938-05AF-4F03-AF8E-C08E17E69AC6}"/>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172872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BF1F-0DB6-470D-82F6-DC0605A06F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BBCA20-CDE9-482D-A203-2E66345750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E1A88-13A3-411B-B133-4291060D602E}"/>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5" name="Footer Placeholder 4">
            <a:extLst>
              <a:ext uri="{FF2B5EF4-FFF2-40B4-BE49-F238E27FC236}">
                <a16:creationId xmlns:a16="http://schemas.microsoft.com/office/drawing/2014/main" id="{BED61C53-0B66-4B5A-A33C-B077466B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77B332-F1CD-4C01-9063-2B9E2A97F0D1}"/>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215689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8167-9031-4D01-A43F-9731560085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C3FCCC-0CCF-48D8-894E-37D1D91673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FCA204-A2C4-4BFF-B54F-BBC05ED17924}"/>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5" name="Footer Placeholder 4">
            <a:extLst>
              <a:ext uri="{FF2B5EF4-FFF2-40B4-BE49-F238E27FC236}">
                <a16:creationId xmlns:a16="http://schemas.microsoft.com/office/drawing/2014/main" id="{5B5DDBFD-CC50-4730-A4CC-AE1095A5A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B8591-5123-4ADF-98C2-20BB968CC2D8}"/>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292134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4F06-7C6E-4A84-85BD-4C1D17C1FF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FC1EEE-20CC-48A0-97FA-1F8824AE82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AC3B93-8B47-4D96-9707-DF799B041C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B59B29-3090-4300-90B9-41DCF49A1F25}"/>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6" name="Footer Placeholder 5">
            <a:extLst>
              <a:ext uri="{FF2B5EF4-FFF2-40B4-BE49-F238E27FC236}">
                <a16:creationId xmlns:a16="http://schemas.microsoft.com/office/drawing/2014/main" id="{EE8E5626-032C-4175-97C2-462AE4CBB6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A22CBA-04DA-4721-BA3A-55E317DF7E15}"/>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410025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075E-7262-4F28-8E91-4BFEA57D1D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FD8D1-B33B-4577-BD61-0FD657CDA7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1A560E-2114-4D76-A40D-B7D37C01BE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F5802C2-6E26-4C49-8718-B1F9AB0B9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8E30DF-9F43-46F0-80DE-FA2A37306C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77B08E1-0659-4485-B3BB-4BDD4B06A4D8}"/>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8" name="Footer Placeholder 7">
            <a:extLst>
              <a:ext uri="{FF2B5EF4-FFF2-40B4-BE49-F238E27FC236}">
                <a16:creationId xmlns:a16="http://schemas.microsoft.com/office/drawing/2014/main" id="{1E99BF20-5E21-4CF9-B528-7806F6254B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A5B06F1-DAC4-4B3F-AE59-59EFAC2881C0}"/>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138251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880E-C412-4EEA-8CB6-A2452305DB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B7A148A-E960-4841-8BEC-18B32D190A78}"/>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4" name="Footer Placeholder 3">
            <a:extLst>
              <a:ext uri="{FF2B5EF4-FFF2-40B4-BE49-F238E27FC236}">
                <a16:creationId xmlns:a16="http://schemas.microsoft.com/office/drawing/2014/main" id="{50A730D0-CF42-49F5-AF5F-CB8D4F9B20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C4D700-C6EE-41DE-BC78-2AEDA5077A3F}"/>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37230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DBB54D-C991-4B62-983A-0821B4E951A5}"/>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3" name="Footer Placeholder 2">
            <a:extLst>
              <a:ext uri="{FF2B5EF4-FFF2-40B4-BE49-F238E27FC236}">
                <a16:creationId xmlns:a16="http://schemas.microsoft.com/office/drawing/2014/main" id="{32BF2BA5-1138-442F-9147-F340B9ED1C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2F4F44-2CFE-4B51-94C9-7E91905E90CA}"/>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324370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5924-7904-42AA-B231-CAFE666BCC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EEC48E-C839-4D55-91AE-9914BBA90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E30FCA-D2D4-45F6-9BCB-1EACE781F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6C98E-DAEC-4477-A4BC-B6C1BC52DF3B}"/>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6" name="Footer Placeholder 5">
            <a:extLst>
              <a:ext uri="{FF2B5EF4-FFF2-40B4-BE49-F238E27FC236}">
                <a16:creationId xmlns:a16="http://schemas.microsoft.com/office/drawing/2014/main" id="{6BA19888-A8B9-4359-9661-E7E63BA91E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76FD38-A481-4C20-9EEA-F169E25EFA46}"/>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82846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0A9F-C1A9-468F-A4E0-D4B16545FB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6059F9-BC73-4C17-BFB4-C890B0E73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626C11-5462-41FB-9731-4B4B389C7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EF6248-6CB6-4319-A7CE-D0470A4EC37F}"/>
              </a:ext>
            </a:extLst>
          </p:cNvPr>
          <p:cNvSpPr>
            <a:spLocks noGrp="1"/>
          </p:cNvSpPr>
          <p:nvPr>
            <p:ph type="dt" sz="half" idx="10"/>
          </p:nvPr>
        </p:nvSpPr>
        <p:spPr/>
        <p:txBody>
          <a:bodyPr/>
          <a:lstStyle/>
          <a:p>
            <a:fld id="{19EE498A-43B0-40C4-9CEB-9C07A7DFB6F2}" type="datetimeFigureOut">
              <a:rPr lang="en-GB" smtClean="0"/>
              <a:t>06/10/2022</a:t>
            </a:fld>
            <a:endParaRPr lang="en-GB"/>
          </a:p>
        </p:txBody>
      </p:sp>
      <p:sp>
        <p:nvSpPr>
          <p:cNvPr id="6" name="Footer Placeholder 5">
            <a:extLst>
              <a:ext uri="{FF2B5EF4-FFF2-40B4-BE49-F238E27FC236}">
                <a16:creationId xmlns:a16="http://schemas.microsoft.com/office/drawing/2014/main" id="{538B1B12-D424-4A89-97F2-555B699BB5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9CAD67-D2D6-4A75-BDF9-F07473329678}"/>
              </a:ext>
            </a:extLst>
          </p:cNvPr>
          <p:cNvSpPr>
            <a:spLocks noGrp="1"/>
          </p:cNvSpPr>
          <p:nvPr>
            <p:ph type="sldNum" sz="quarter" idx="12"/>
          </p:nvPr>
        </p:nvSpPr>
        <p:spPr/>
        <p:txBody>
          <a:bodyPr/>
          <a:lstStyle/>
          <a:p>
            <a:fld id="{4B094024-71D0-42B1-8F06-3372DA856C40}" type="slidenum">
              <a:rPr lang="en-GB" smtClean="0"/>
              <a:t>‹#›</a:t>
            </a:fld>
            <a:endParaRPr lang="en-GB"/>
          </a:p>
        </p:txBody>
      </p:sp>
    </p:spTree>
    <p:extLst>
      <p:ext uri="{BB962C8B-B14F-4D97-AF65-F5344CB8AC3E}">
        <p14:creationId xmlns:p14="http://schemas.microsoft.com/office/powerpoint/2010/main" val="113854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6F6960-5D1C-4A63-9C82-85DE47401C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64870A-FD6D-4CC8-9013-1A81E6D5DD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51282-97CA-4BC1-89CE-80FE2AECDC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E498A-43B0-40C4-9CEB-9C07A7DFB6F2}" type="datetimeFigureOut">
              <a:rPr lang="en-GB" smtClean="0"/>
              <a:t>06/10/2022</a:t>
            </a:fld>
            <a:endParaRPr lang="en-GB"/>
          </a:p>
        </p:txBody>
      </p:sp>
      <p:sp>
        <p:nvSpPr>
          <p:cNvPr id="5" name="Footer Placeholder 4">
            <a:extLst>
              <a:ext uri="{FF2B5EF4-FFF2-40B4-BE49-F238E27FC236}">
                <a16:creationId xmlns:a16="http://schemas.microsoft.com/office/drawing/2014/main" id="{1C12A454-7A82-4403-AD38-9D831CA986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FB2CDF-03D6-4CB0-BE03-F9D6D3209A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94024-71D0-42B1-8F06-3372DA856C40}" type="slidenum">
              <a:rPr lang="en-GB" smtClean="0"/>
              <a:t>‹#›</a:t>
            </a:fld>
            <a:endParaRPr lang="en-GB"/>
          </a:p>
        </p:txBody>
      </p:sp>
    </p:spTree>
    <p:extLst>
      <p:ext uri="{BB962C8B-B14F-4D97-AF65-F5344CB8AC3E}">
        <p14:creationId xmlns:p14="http://schemas.microsoft.com/office/powerpoint/2010/main" val="2707407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SJMm4RAwVL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bbc.co.uk/sounds/play/p096k0g1" TargetMode="Externa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1BFA-5261-4C75-9F93-4647EA568ED1}"/>
              </a:ext>
            </a:extLst>
          </p:cNvPr>
          <p:cNvSpPr>
            <a:spLocks noGrp="1"/>
          </p:cNvSpPr>
          <p:nvPr>
            <p:ph type="ctrTitle"/>
          </p:nvPr>
        </p:nvSpPr>
        <p:spPr/>
        <p:txBody>
          <a:bodyPr/>
          <a:lstStyle/>
          <a:p>
            <a:r>
              <a:rPr lang="en-GB" dirty="0"/>
              <a:t>Compassion as gift</a:t>
            </a:r>
          </a:p>
        </p:txBody>
      </p:sp>
      <p:sp>
        <p:nvSpPr>
          <p:cNvPr id="3" name="Subtitle 2">
            <a:extLst>
              <a:ext uri="{FF2B5EF4-FFF2-40B4-BE49-F238E27FC236}">
                <a16:creationId xmlns:a16="http://schemas.microsoft.com/office/drawing/2014/main" id="{ACA313DA-D8A4-43D0-BD38-827108A573E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85679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159F-736B-45FC-BF33-4765FCF52428}"/>
              </a:ext>
            </a:extLst>
          </p:cNvPr>
          <p:cNvSpPr>
            <a:spLocks noGrp="1"/>
          </p:cNvSpPr>
          <p:nvPr>
            <p:ph type="title"/>
          </p:nvPr>
        </p:nvSpPr>
        <p:spPr/>
        <p:txBody>
          <a:bodyPr/>
          <a:lstStyle/>
          <a:p>
            <a:r>
              <a:rPr lang="en-GB" dirty="0"/>
              <a:t>Loving Kindness</a:t>
            </a:r>
          </a:p>
        </p:txBody>
      </p:sp>
      <p:sp>
        <p:nvSpPr>
          <p:cNvPr id="3" name="Content Placeholder 2">
            <a:extLst>
              <a:ext uri="{FF2B5EF4-FFF2-40B4-BE49-F238E27FC236}">
                <a16:creationId xmlns:a16="http://schemas.microsoft.com/office/drawing/2014/main" id="{11B5CAAD-B30A-4F97-9002-195C1146EF70}"/>
              </a:ext>
            </a:extLst>
          </p:cNvPr>
          <p:cNvSpPr>
            <a:spLocks noGrp="1"/>
          </p:cNvSpPr>
          <p:nvPr>
            <p:ph idx="1"/>
          </p:nvPr>
        </p:nvSpPr>
        <p:spPr/>
        <p:txBody>
          <a:bodyPr>
            <a:normAutofit fontScale="85000" lnSpcReduction="10000"/>
          </a:bodyPr>
          <a:lstStyle/>
          <a:p>
            <a:pPr algn="l"/>
            <a:r>
              <a:rPr lang="en-GB" b="0" i="0" dirty="0">
                <a:solidFill>
                  <a:srgbClr val="000000"/>
                </a:solidFill>
                <a:effectLst/>
                <a:latin typeface="Quattrocento Sans"/>
              </a:rPr>
              <a:t>For many love is very partial, because they just love ourselves and our close friends, family members and relatives. However because love is something we can experience quite easily, we can, through practice,  push back it’s boundaries.</a:t>
            </a:r>
          </a:p>
          <a:p>
            <a:pPr algn="l"/>
            <a:r>
              <a:rPr lang="en-GB" b="0" i="0" dirty="0">
                <a:solidFill>
                  <a:srgbClr val="000000"/>
                </a:solidFill>
                <a:effectLst/>
                <a:latin typeface="Quattrocento Sans"/>
              </a:rPr>
              <a:t>When you really love, you feel respect for the person who is the object of your love. This attitude of loving-kindness expands and increases by seeing and appreciating their good qualities. True love is based in pure perception and a respectful attitude toward yourself and others.</a:t>
            </a:r>
          </a:p>
          <a:p>
            <a:pPr algn="l"/>
            <a:r>
              <a:rPr lang="en-GB" b="0" i="0" dirty="0">
                <a:solidFill>
                  <a:srgbClr val="000000"/>
                </a:solidFill>
                <a:effectLst/>
                <a:latin typeface="Quattrocento Sans"/>
              </a:rPr>
              <a:t>As soon as you generate an attitude of loving-kindness, you will start feeling more calm and peaceful yourself, and naturally share this feeling with others.</a:t>
            </a:r>
          </a:p>
          <a:p>
            <a:pPr algn="l"/>
            <a:r>
              <a:rPr lang="en-GB" b="0" i="0" dirty="0">
                <a:solidFill>
                  <a:srgbClr val="000000"/>
                </a:solidFill>
                <a:effectLst/>
                <a:latin typeface="Quattrocento Sans"/>
              </a:rPr>
              <a:t>Another power of loving-kindness lies in its ability to overcome serious obstacles. We can see this in the way those at peace with themselves approach the difficulties life throws at them.</a:t>
            </a:r>
            <a:endParaRPr lang="en-GB" dirty="0"/>
          </a:p>
        </p:txBody>
      </p:sp>
    </p:spTree>
    <p:extLst>
      <p:ext uri="{BB962C8B-B14F-4D97-AF65-F5344CB8AC3E}">
        <p14:creationId xmlns:p14="http://schemas.microsoft.com/office/powerpoint/2010/main" val="3950742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F3E7-76D8-4EA0-8945-224C76BD654B}"/>
              </a:ext>
            </a:extLst>
          </p:cNvPr>
          <p:cNvSpPr>
            <a:spLocks noGrp="1"/>
          </p:cNvSpPr>
          <p:nvPr>
            <p:ph type="title"/>
          </p:nvPr>
        </p:nvSpPr>
        <p:spPr/>
        <p:txBody>
          <a:bodyPr/>
          <a:lstStyle/>
          <a:p>
            <a:r>
              <a:rPr lang="en-GB" dirty="0"/>
              <a:t>Compassion</a:t>
            </a:r>
          </a:p>
        </p:txBody>
      </p:sp>
      <p:sp>
        <p:nvSpPr>
          <p:cNvPr id="3" name="Content Placeholder 2">
            <a:extLst>
              <a:ext uri="{FF2B5EF4-FFF2-40B4-BE49-F238E27FC236}">
                <a16:creationId xmlns:a16="http://schemas.microsoft.com/office/drawing/2014/main" id="{F84DDBB9-62B7-43D4-99A6-7CA50670D73B}"/>
              </a:ext>
            </a:extLst>
          </p:cNvPr>
          <p:cNvSpPr>
            <a:spLocks noGrp="1"/>
          </p:cNvSpPr>
          <p:nvPr>
            <p:ph idx="1"/>
          </p:nvPr>
        </p:nvSpPr>
        <p:spPr/>
        <p:txBody>
          <a:bodyPr>
            <a:normAutofit/>
          </a:bodyPr>
          <a:lstStyle/>
          <a:p>
            <a:pPr algn="l"/>
            <a:r>
              <a:rPr lang="en-GB" b="0" i="0" dirty="0">
                <a:solidFill>
                  <a:srgbClr val="000000"/>
                </a:solidFill>
                <a:effectLst/>
                <a:latin typeface="Quattrocento Sans"/>
              </a:rPr>
              <a:t>This is the wish to remove the suffering of all beings. </a:t>
            </a:r>
          </a:p>
          <a:p>
            <a:pPr algn="l"/>
            <a:r>
              <a:rPr lang="en-GB" b="0" i="0" dirty="0">
                <a:solidFill>
                  <a:srgbClr val="000000"/>
                </a:solidFill>
                <a:effectLst/>
                <a:latin typeface="Quattrocento Sans"/>
              </a:rPr>
              <a:t>Compassion helps create an opening or gap in your normal habit patterns and weakens ego-clinging.</a:t>
            </a:r>
          </a:p>
          <a:p>
            <a:pPr algn="l"/>
            <a:r>
              <a:rPr lang="en-GB" b="0" i="0" dirty="0">
                <a:solidFill>
                  <a:srgbClr val="000000"/>
                </a:solidFill>
                <a:effectLst/>
                <a:latin typeface="Quattrocento Sans"/>
              </a:rPr>
              <a:t>You have good reason to feel compassion for others, because every being is suffering. We would all like to be happy all the time, but often, if not constantly, we are facing many difficulties, misfortunes, and hardships.</a:t>
            </a:r>
          </a:p>
          <a:p>
            <a:pPr algn="l"/>
            <a:r>
              <a:rPr lang="en-GB" b="0" i="0" dirty="0">
                <a:solidFill>
                  <a:srgbClr val="000000"/>
                </a:solidFill>
                <a:effectLst/>
                <a:latin typeface="Quattrocento Sans"/>
              </a:rPr>
              <a:t>Most people normally act with good intentions. Even in trivial activities we are trying to achieve some joy, peace, and freedom for ourselves, either directly or indirectly. </a:t>
            </a:r>
            <a:endParaRPr lang="en-GB" dirty="0"/>
          </a:p>
        </p:txBody>
      </p:sp>
    </p:spTree>
    <p:extLst>
      <p:ext uri="{BB962C8B-B14F-4D97-AF65-F5344CB8AC3E}">
        <p14:creationId xmlns:p14="http://schemas.microsoft.com/office/powerpoint/2010/main" val="5893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1283-F907-4348-BBBB-3228610365B2}"/>
              </a:ext>
            </a:extLst>
          </p:cNvPr>
          <p:cNvSpPr>
            <a:spLocks noGrp="1"/>
          </p:cNvSpPr>
          <p:nvPr>
            <p:ph type="title"/>
          </p:nvPr>
        </p:nvSpPr>
        <p:spPr/>
        <p:txBody>
          <a:bodyPr/>
          <a:lstStyle/>
          <a:p>
            <a:pPr algn="ctr"/>
            <a:r>
              <a:rPr lang="en-GB" dirty="0"/>
              <a:t>Karen Armstrong – Charter for Compassion</a:t>
            </a:r>
          </a:p>
        </p:txBody>
      </p:sp>
      <p:sp>
        <p:nvSpPr>
          <p:cNvPr id="3" name="Content Placeholder 2">
            <a:extLst>
              <a:ext uri="{FF2B5EF4-FFF2-40B4-BE49-F238E27FC236}">
                <a16:creationId xmlns:a16="http://schemas.microsoft.com/office/drawing/2014/main" id="{2A2642DA-4288-4691-A993-C658107B69CB}"/>
              </a:ext>
            </a:extLst>
          </p:cNvPr>
          <p:cNvSpPr>
            <a:spLocks noGrp="1"/>
          </p:cNvSpPr>
          <p:nvPr>
            <p:ph idx="1"/>
          </p:nvPr>
        </p:nvSpPr>
        <p:spPr/>
        <p:txBody>
          <a:bodyPr/>
          <a:lstStyle/>
          <a:p>
            <a:endParaRPr lang="en-GB" dirty="0">
              <a:hlinkClick r:id="rId3"/>
            </a:endParaRPr>
          </a:p>
          <a:p>
            <a:r>
              <a:rPr lang="en-GB" dirty="0">
                <a:hlinkClick r:id="rId3"/>
              </a:rPr>
              <a:t>https://www.youtube.com/watch?v=SJMm4RAwVLo</a:t>
            </a:r>
            <a:endParaRPr lang="en-GB" dirty="0"/>
          </a:p>
          <a:p>
            <a:endParaRPr lang="en-GB" dirty="0"/>
          </a:p>
          <a:p>
            <a:endParaRPr lang="en-GB" dirty="0"/>
          </a:p>
        </p:txBody>
      </p:sp>
    </p:spTree>
    <p:extLst>
      <p:ext uri="{BB962C8B-B14F-4D97-AF65-F5344CB8AC3E}">
        <p14:creationId xmlns:p14="http://schemas.microsoft.com/office/powerpoint/2010/main" val="2729283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C7B9-5F19-417F-AA6C-DAAAD69876EC}"/>
              </a:ext>
            </a:extLst>
          </p:cNvPr>
          <p:cNvSpPr>
            <a:spLocks noGrp="1"/>
          </p:cNvSpPr>
          <p:nvPr>
            <p:ph type="title"/>
          </p:nvPr>
        </p:nvSpPr>
        <p:spPr/>
        <p:txBody>
          <a:bodyPr/>
          <a:lstStyle/>
          <a:p>
            <a:pPr algn="ctr"/>
            <a:r>
              <a:rPr lang="en-GB" dirty="0"/>
              <a:t>The Four </a:t>
            </a:r>
            <a:r>
              <a:rPr lang="en-GB" dirty="0" err="1"/>
              <a:t>Immeasurables</a:t>
            </a:r>
            <a:endParaRPr lang="en-GB" dirty="0"/>
          </a:p>
        </p:txBody>
      </p:sp>
      <p:sp>
        <p:nvSpPr>
          <p:cNvPr id="3" name="Content Placeholder 2">
            <a:extLst>
              <a:ext uri="{FF2B5EF4-FFF2-40B4-BE49-F238E27FC236}">
                <a16:creationId xmlns:a16="http://schemas.microsoft.com/office/drawing/2014/main" id="{2AB98EE0-706F-44CB-B746-3C8003027690}"/>
              </a:ext>
            </a:extLst>
          </p:cNvPr>
          <p:cNvSpPr>
            <a:spLocks noGrp="1"/>
          </p:cNvSpPr>
          <p:nvPr>
            <p:ph idx="1"/>
          </p:nvPr>
        </p:nvSpPr>
        <p:spPr/>
        <p:txBody>
          <a:bodyPr/>
          <a:lstStyle/>
          <a:p>
            <a:r>
              <a:rPr lang="en-GB" dirty="0"/>
              <a:t>Loving kindness: an attitude of friendship for everything and everybody </a:t>
            </a:r>
          </a:p>
          <a:p>
            <a:r>
              <a:rPr lang="en-GB" dirty="0"/>
              <a:t>Compassion: desiring that all be free of pain</a:t>
            </a:r>
          </a:p>
          <a:p>
            <a:r>
              <a:rPr lang="en-GB" dirty="0"/>
              <a:t>Sympathetic joy: wishing joy and happiness for all</a:t>
            </a:r>
          </a:p>
          <a:p>
            <a:r>
              <a:rPr lang="en-GB" dirty="0"/>
              <a:t>Equanimity: putting aside personal attachment and partiality, wishing these things for all</a:t>
            </a:r>
          </a:p>
          <a:p>
            <a:endParaRPr lang="en-GB" dirty="0"/>
          </a:p>
          <a:p>
            <a:endParaRPr lang="en-GB" dirty="0"/>
          </a:p>
        </p:txBody>
      </p:sp>
    </p:spTree>
    <p:extLst>
      <p:ext uri="{BB962C8B-B14F-4D97-AF65-F5344CB8AC3E}">
        <p14:creationId xmlns:p14="http://schemas.microsoft.com/office/powerpoint/2010/main" val="1128308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ACFA-3E28-4C66-8079-D63133E4969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7C1A750-93B3-4F24-A9ED-B9F545131E2F}"/>
              </a:ext>
            </a:extLst>
          </p:cNvPr>
          <p:cNvSpPr>
            <a:spLocks noGrp="1"/>
          </p:cNvSpPr>
          <p:nvPr>
            <p:ph idx="1"/>
          </p:nvPr>
        </p:nvSpPr>
        <p:spPr/>
        <p:txBody>
          <a:bodyPr/>
          <a:lstStyle/>
          <a:p>
            <a:endParaRPr lang="en-GB" dirty="0"/>
          </a:p>
        </p:txBody>
      </p:sp>
      <p:pic>
        <p:nvPicPr>
          <p:cNvPr id="1026" name="Picture 2" descr="Concentric circles and links to previous math posts | String Geekery">
            <a:extLst>
              <a:ext uri="{FF2B5EF4-FFF2-40B4-BE49-F238E27FC236}">
                <a16:creationId xmlns:a16="http://schemas.microsoft.com/office/drawing/2014/main" id="{413F249D-F1D9-4560-AEB5-EA6F0B88A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762" y="157657"/>
            <a:ext cx="6594475" cy="65426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9B4E20-F1CE-43DA-93FE-F670BBC9F970}"/>
              </a:ext>
            </a:extLst>
          </p:cNvPr>
          <p:cNvSpPr txBox="1"/>
          <p:nvPr/>
        </p:nvSpPr>
        <p:spPr>
          <a:xfrm>
            <a:off x="392112" y="357871"/>
            <a:ext cx="3162597" cy="646331"/>
          </a:xfrm>
          <a:prstGeom prst="rect">
            <a:avLst/>
          </a:prstGeom>
          <a:noFill/>
          <a:ln>
            <a:solidFill>
              <a:schemeClr val="tx1"/>
            </a:solidFill>
          </a:ln>
        </p:spPr>
        <p:txBody>
          <a:bodyPr wrap="none" rtlCol="0">
            <a:spAutoFit/>
          </a:bodyPr>
          <a:lstStyle/>
          <a:p>
            <a:pPr algn="ctr"/>
            <a:r>
              <a:rPr lang="en-GB" sz="3600" dirty="0"/>
              <a:t>Loving Kindness</a:t>
            </a:r>
          </a:p>
        </p:txBody>
      </p:sp>
      <p:sp>
        <p:nvSpPr>
          <p:cNvPr id="6" name="TextBox 5">
            <a:extLst>
              <a:ext uri="{FF2B5EF4-FFF2-40B4-BE49-F238E27FC236}">
                <a16:creationId xmlns:a16="http://schemas.microsoft.com/office/drawing/2014/main" id="{A53C57BE-EBB9-433B-8D6F-414F10D13829}"/>
              </a:ext>
            </a:extLst>
          </p:cNvPr>
          <p:cNvSpPr txBox="1"/>
          <p:nvPr/>
        </p:nvSpPr>
        <p:spPr>
          <a:xfrm>
            <a:off x="9058275" y="386336"/>
            <a:ext cx="2460930" cy="646331"/>
          </a:xfrm>
          <a:prstGeom prst="rect">
            <a:avLst/>
          </a:prstGeom>
          <a:noFill/>
          <a:ln>
            <a:solidFill>
              <a:schemeClr val="tx1"/>
            </a:solidFill>
          </a:ln>
        </p:spPr>
        <p:txBody>
          <a:bodyPr wrap="none" rtlCol="0">
            <a:spAutoFit/>
          </a:bodyPr>
          <a:lstStyle/>
          <a:p>
            <a:pPr algn="ctr"/>
            <a:r>
              <a:rPr lang="en-GB" sz="3600" dirty="0"/>
              <a:t>Compassion</a:t>
            </a:r>
          </a:p>
        </p:txBody>
      </p:sp>
      <p:sp>
        <p:nvSpPr>
          <p:cNvPr id="7" name="TextBox 6">
            <a:extLst>
              <a:ext uri="{FF2B5EF4-FFF2-40B4-BE49-F238E27FC236}">
                <a16:creationId xmlns:a16="http://schemas.microsoft.com/office/drawing/2014/main" id="{44D3EB6A-82B1-428F-981D-7B7BCDEB95DB}"/>
              </a:ext>
            </a:extLst>
          </p:cNvPr>
          <p:cNvSpPr txBox="1"/>
          <p:nvPr/>
        </p:nvSpPr>
        <p:spPr>
          <a:xfrm>
            <a:off x="285750" y="5934612"/>
            <a:ext cx="3424889" cy="646331"/>
          </a:xfrm>
          <a:prstGeom prst="rect">
            <a:avLst/>
          </a:prstGeom>
          <a:noFill/>
          <a:ln>
            <a:solidFill>
              <a:schemeClr val="tx1"/>
            </a:solidFill>
          </a:ln>
        </p:spPr>
        <p:txBody>
          <a:bodyPr wrap="square" rtlCol="0">
            <a:spAutoFit/>
          </a:bodyPr>
          <a:lstStyle/>
          <a:p>
            <a:pPr algn="ctr"/>
            <a:r>
              <a:rPr lang="en-GB" sz="3600" dirty="0"/>
              <a:t>Sympathetic Joy</a:t>
            </a:r>
          </a:p>
        </p:txBody>
      </p:sp>
      <p:sp>
        <p:nvSpPr>
          <p:cNvPr id="8" name="TextBox 7">
            <a:extLst>
              <a:ext uri="{FF2B5EF4-FFF2-40B4-BE49-F238E27FC236}">
                <a16:creationId xmlns:a16="http://schemas.microsoft.com/office/drawing/2014/main" id="{E1AC71FB-B9CB-4257-A7A2-F8B87C8F9550}"/>
              </a:ext>
            </a:extLst>
          </p:cNvPr>
          <p:cNvSpPr txBox="1"/>
          <p:nvPr/>
        </p:nvSpPr>
        <p:spPr>
          <a:xfrm>
            <a:off x="9393237" y="5932837"/>
            <a:ext cx="2293898" cy="646331"/>
          </a:xfrm>
          <a:prstGeom prst="rect">
            <a:avLst/>
          </a:prstGeom>
          <a:noFill/>
          <a:ln>
            <a:solidFill>
              <a:schemeClr val="tx1"/>
            </a:solidFill>
          </a:ln>
        </p:spPr>
        <p:txBody>
          <a:bodyPr wrap="none" rtlCol="0">
            <a:spAutoFit/>
          </a:bodyPr>
          <a:lstStyle/>
          <a:p>
            <a:pPr algn="ctr"/>
            <a:r>
              <a:rPr lang="en-GB" sz="3600" dirty="0"/>
              <a:t>Equanimity</a:t>
            </a:r>
          </a:p>
        </p:txBody>
      </p:sp>
      <p:cxnSp>
        <p:nvCxnSpPr>
          <p:cNvPr id="10" name="Straight Arrow Connector 9">
            <a:extLst>
              <a:ext uri="{FF2B5EF4-FFF2-40B4-BE49-F238E27FC236}">
                <a16:creationId xmlns:a16="http://schemas.microsoft.com/office/drawing/2014/main" id="{0ED0EB0D-B673-4618-8273-895C134D958D}"/>
              </a:ext>
            </a:extLst>
          </p:cNvPr>
          <p:cNvCxnSpPr/>
          <p:nvPr/>
        </p:nvCxnSpPr>
        <p:spPr>
          <a:xfrm>
            <a:off x="3554709" y="681036"/>
            <a:ext cx="1169691" cy="2047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D37E07E-227E-4E8B-B9A9-FA7DF4CD2185}"/>
              </a:ext>
            </a:extLst>
          </p:cNvPr>
          <p:cNvCxnSpPr>
            <a:cxnSpLocks/>
          </p:cNvCxnSpPr>
          <p:nvPr/>
        </p:nvCxnSpPr>
        <p:spPr>
          <a:xfrm flipH="1">
            <a:off x="7467602" y="783430"/>
            <a:ext cx="1590674" cy="9284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C5F38B7-1B0C-43CA-AA2A-7E0209C1514E}"/>
              </a:ext>
            </a:extLst>
          </p:cNvPr>
          <p:cNvCxnSpPr/>
          <p:nvPr/>
        </p:nvCxnSpPr>
        <p:spPr>
          <a:xfrm flipV="1">
            <a:off x="3710639" y="4714875"/>
            <a:ext cx="1480486" cy="15411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3588EF41-B337-4EA9-B90F-2B635426CFD3}"/>
              </a:ext>
            </a:extLst>
          </p:cNvPr>
          <p:cNvCxnSpPr/>
          <p:nvPr/>
        </p:nvCxnSpPr>
        <p:spPr>
          <a:xfrm flipH="1" flipV="1">
            <a:off x="6705600" y="4056854"/>
            <a:ext cx="2687637" cy="21201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E30B79E-87DF-43DA-A2E8-DE08457D087E}"/>
              </a:ext>
            </a:extLst>
          </p:cNvPr>
          <p:cNvSpPr txBox="1"/>
          <p:nvPr/>
        </p:nvSpPr>
        <p:spPr>
          <a:xfrm>
            <a:off x="5654211" y="3075057"/>
            <a:ext cx="883575" cy="707886"/>
          </a:xfrm>
          <a:prstGeom prst="rect">
            <a:avLst/>
          </a:prstGeom>
          <a:noFill/>
        </p:spPr>
        <p:txBody>
          <a:bodyPr wrap="none" rtlCol="0">
            <a:spAutoFit/>
          </a:bodyPr>
          <a:lstStyle/>
          <a:p>
            <a:pPr algn="ctr"/>
            <a:r>
              <a:rPr lang="en-GB" sz="4000" b="1" dirty="0"/>
              <a:t>ME</a:t>
            </a:r>
          </a:p>
        </p:txBody>
      </p:sp>
    </p:spTree>
    <p:extLst>
      <p:ext uri="{BB962C8B-B14F-4D97-AF65-F5344CB8AC3E}">
        <p14:creationId xmlns:p14="http://schemas.microsoft.com/office/powerpoint/2010/main" val="1452819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3014-F571-4648-AD0C-FF1F8C7DA45F}"/>
              </a:ext>
            </a:extLst>
          </p:cNvPr>
          <p:cNvSpPr>
            <a:spLocks noGrp="1"/>
          </p:cNvSpPr>
          <p:nvPr>
            <p:ph type="title"/>
          </p:nvPr>
        </p:nvSpPr>
        <p:spPr/>
        <p:txBody>
          <a:bodyPr/>
          <a:lstStyle/>
          <a:p>
            <a:r>
              <a:rPr lang="en-GB" dirty="0"/>
              <a:t>Matthew 5: 44 - 48</a:t>
            </a:r>
          </a:p>
        </p:txBody>
      </p:sp>
      <p:sp>
        <p:nvSpPr>
          <p:cNvPr id="3" name="Content Placeholder 2">
            <a:extLst>
              <a:ext uri="{FF2B5EF4-FFF2-40B4-BE49-F238E27FC236}">
                <a16:creationId xmlns:a16="http://schemas.microsoft.com/office/drawing/2014/main" id="{81F28561-E589-4220-9838-BCC198610E39}"/>
              </a:ext>
            </a:extLst>
          </p:cNvPr>
          <p:cNvSpPr>
            <a:spLocks noGrp="1"/>
          </p:cNvSpPr>
          <p:nvPr>
            <p:ph idx="1"/>
          </p:nvPr>
        </p:nvSpPr>
        <p:spPr/>
        <p:txBody>
          <a:bodyPr/>
          <a:lstStyle/>
          <a:p>
            <a:pPr marL="0" indent="0">
              <a:buNone/>
            </a:pPr>
            <a:r>
              <a:rPr lang="en-GB" dirty="0"/>
              <a:t>But I say this to you: love your enemies and pray for those who persecute you; in this way you will be children of your father in heaven, for he causes his sun to rise on the bad as well as the good, and his rain to fall on honest and dishonest people alike.  For if you love those who love you, what right have you to claim any credit? Even the tax collectors do as much, do they not? And if you save your greetings for your friends, are you doing anything exceptional?  Even the pagans do as much, do they not?</a:t>
            </a:r>
          </a:p>
        </p:txBody>
      </p:sp>
    </p:spTree>
    <p:extLst>
      <p:ext uri="{BB962C8B-B14F-4D97-AF65-F5344CB8AC3E}">
        <p14:creationId xmlns:p14="http://schemas.microsoft.com/office/powerpoint/2010/main" val="4006687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6591-F6DA-4D5E-8C13-384E54613391}"/>
              </a:ext>
            </a:extLst>
          </p:cNvPr>
          <p:cNvSpPr>
            <a:spLocks noGrp="1"/>
          </p:cNvSpPr>
          <p:nvPr>
            <p:ph type="title"/>
          </p:nvPr>
        </p:nvSpPr>
        <p:spPr/>
        <p:txBody>
          <a:bodyPr/>
          <a:lstStyle/>
          <a:p>
            <a:pPr algn="ctr"/>
            <a:r>
              <a:rPr lang="en-GB"/>
              <a:t>Ghandi</a:t>
            </a:r>
            <a:endParaRPr lang="en-GB" dirty="0"/>
          </a:p>
        </p:txBody>
      </p:sp>
      <p:sp>
        <p:nvSpPr>
          <p:cNvPr id="3" name="Content Placeholder 2">
            <a:extLst>
              <a:ext uri="{FF2B5EF4-FFF2-40B4-BE49-F238E27FC236}">
                <a16:creationId xmlns:a16="http://schemas.microsoft.com/office/drawing/2014/main" id="{64704281-F187-423C-B02C-AB72E399F422}"/>
              </a:ext>
            </a:extLst>
          </p:cNvPr>
          <p:cNvSpPr>
            <a:spLocks noGrp="1"/>
          </p:cNvSpPr>
          <p:nvPr>
            <p:ph idx="1"/>
          </p:nvPr>
        </p:nvSpPr>
        <p:spPr/>
        <p:txBody>
          <a:bodyPr/>
          <a:lstStyle/>
          <a:p>
            <a:pPr marL="0" indent="0">
              <a:buNone/>
            </a:pPr>
            <a:r>
              <a:rPr lang="en-GB"/>
              <a:t>“I cannot love Muslims or Hindus and hate Englishmen. </a:t>
            </a:r>
          </a:p>
          <a:p>
            <a:pPr marL="0" indent="0">
              <a:buNone/>
            </a:pPr>
            <a:r>
              <a:rPr lang="en-GB"/>
              <a:t>For if I love merely Hindus and Muslims because their ways are on the whole pleasing to me, I shall soon hate them when their ways displease me, as they may well do at any moment.</a:t>
            </a:r>
          </a:p>
          <a:p>
            <a:pPr marL="0" indent="0">
              <a:buNone/>
            </a:pPr>
            <a:r>
              <a:rPr lang="en-GB"/>
              <a:t>A love based on the goodness of those whom you love is a mercenary affair”.</a:t>
            </a:r>
            <a:endParaRPr lang="en-GB" dirty="0"/>
          </a:p>
        </p:txBody>
      </p:sp>
    </p:spTree>
    <p:extLst>
      <p:ext uri="{BB962C8B-B14F-4D97-AF65-F5344CB8AC3E}">
        <p14:creationId xmlns:p14="http://schemas.microsoft.com/office/powerpoint/2010/main" val="1963370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1EE70AE2-832E-4D1F-A983-946F2217D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C5A65-048E-4F0B-AC2E-C8084949A48A}"/>
              </a:ext>
            </a:extLst>
          </p:cNvPr>
          <p:cNvSpPr>
            <a:spLocks noGrp="1"/>
          </p:cNvSpPr>
          <p:nvPr>
            <p:ph type="title"/>
          </p:nvPr>
        </p:nvSpPr>
        <p:spPr>
          <a:xfrm>
            <a:off x="5232400" y="1641752"/>
            <a:ext cx="6140449" cy="1323439"/>
          </a:xfrm>
        </p:spPr>
        <p:txBody>
          <a:bodyPr anchor="t">
            <a:normAutofit/>
          </a:bodyPr>
          <a:lstStyle/>
          <a:p>
            <a:r>
              <a:rPr lang="en-GB" sz="4800" dirty="0">
                <a:solidFill>
                  <a:schemeClr val="bg1"/>
                </a:solidFill>
              </a:rPr>
              <a:t>Elizabeth Harris</a:t>
            </a:r>
          </a:p>
        </p:txBody>
      </p:sp>
      <p:pic>
        <p:nvPicPr>
          <p:cNvPr id="1026" name="Picture 2" descr="Image result for radio 4 thought for the day">
            <a:extLst>
              <a:ext uri="{FF2B5EF4-FFF2-40B4-BE49-F238E27FC236}">
                <a16:creationId xmlns:a16="http://schemas.microsoft.com/office/drawing/2014/main" id="{303CDBAC-30C9-4463-A2AE-CB0010657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69" r="1" b="15032"/>
          <a:stretch/>
        </p:blipFill>
        <p:spPr bwMode="auto">
          <a:xfrm>
            <a:off x="-7809" y="1"/>
            <a:ext cx="4566747" cy="6857999"/>
          </a:xfrm>
          <a:custGeom>
            <a:avLst/>
            <a:gdLst/>
            <a:ahLst/>
            <a:cxnLst/>
            <a:rect l="l" t="t" r="r" b="b"/>
            <a:pathLst>
              <a:path w="4566747" h="3333749">
                <a:moveTo>
                  <a:pt x="3726625" y="1508457"/>
                </a:moveTo>
                <a:lnTo>
                  <a:pt x="3698531" y="1596213"/>
                </a:lnTo>
                <a:cubicBezTo>
                  <a:pt x="3696054" y="1604978"/>
                  <a:pt x="3697579" y="1615836"/>
                  <a:pt x="3700436" y="1624980"/>
                </a:cubicBezTo>
                <a:cubicBezTo>
                  <a:pt x="3710152" y="1656223"/>
                  <a:pt x="3734537" y="1676036"/>
                  <a:pt x="3757017" y="1697753"/>
                </a:cubicBezTo>
                <a:cubicBezTo>
                  <a:pt x="3766924" y="1707279"/>
                  <a:pt x="3773972" y="1720423"/>
                  <a:pt x="3779686" y="1733188"/>
                </a:cubicBezTo>
                <a:cubicBezTo>
                  <a:pt x="3794357" y="1766335"/>
                  <a:pt x="3807501" y="1800246"/>
                  <a:pt x="3821407" y="1833775"/>
                </a:cubicBezTo>
                <a:cubicBezTo>
                  <a:pt x="3822741" y="1837013"/>
                  <a:pt x="3826170" y="1839679"/>
                  <a:pt x="3829028" y="1842158"/>
                </a:cubicBezTo>
                <a:cubicBezTo>
                  <a:pt x="3859129" y="1866922"/>
                  <a:pt x="3889418" y="1891497"/>
                  <a:pt x="3919519" y="1916454"/>
                </a:cubicBezTo>
                <a:cubicBezTo>
                  <a:pt x="3925233" y="1921216"/>
                  <a:pt x="3929425" y="1928076"/>
                  <a:pt x="3934949" y="1933219"/>
                </a:cubicBezTo>
                <a:cubicBezTo>
                  <a:pt x="3942569" y="1940459"/>
                  <a:pt x="3949810" y="1949603"/>
                  <a:pt x="3958954" y="1953413"/>
                </a:cubicBezTo>
                <a:cubicBezTo>
                  <a:pt x="3987719" y="1965224"/>
                  <a:pt x="4000103" y="1987894"/>
                  <a:pt x="4005437" y="2016469"/>
                </a:cubicBezTo>
                <a:cubicBezTo>
                  <a:pt x="4010390" y="2042570"/>
                  <a:pt x="4014582" y="2068669"/>
                  <a:pt x="4020296" y="2094578"/>
                </a:cubicBezTo>
                <a:cubicBezTo>
                  <a:pt x="4027154" y="2126201"/>
                  <a:pt x="4034584" y="2157636"/>
                  <a:pt x="4042967" y="2188879"/>
                </a:cubicBezTo>
                <a:cubicBezTo>
                  <a:pt x="4046587" y="2202404"/>
                  <a:pt x="4050777" y="2216692"/>
                  <a:pt x="4058207" y="2228314"/>
                </a:cubicBezTo>
                <a:cubicBezTo>
                  <a:pt x="4078782" y="2260890"/>
                  <a:pt x="4092688" y="2295753"/>
                  <a:pt x="4087164" y="2334044"/>
                </a:cubicBezTo>
                <a:cubicBezTo>
                  <a:pt x="4082782" y="2364715"/>
                  <a:pt x="4094022" y="2390434"/>
                  <a:pt x="4111549" y="2409485"/>
                </a:cubicBezTo>
                <a:cubicBezTo>
                  <a:pt x="4119503" y="2418154"/>
                  <a:pt x="4125016" y="2426976"/>
                  <a:pt x="4128650" y="2435912"/>
                </a:cubicBezTo>
                <a:lnTo>
                  <a:pt x="4134481" y="2463017"/>
                </a:lnTo>
                <a:lnTo>
                  <a:pt x="4134480" y="2463032"/>
                </a:lnTo>
                <a:lnTo>
                  <a:pt x="4125839" y="2518261"/>
                </a:lnTo>
                <a:lnTo>
                  <a:pt x="4125838" y="2518263"/>
                </a:lnTo>
                <a:cubicBezTo>
                  <a:pt x="4123171" y="2527789"/>
                  <a:pt x="4122027" y="2536457"/>
                  <a:pt x="4122194" y="2545005"/>
                </a:cubicBezTo>
                <a:lnTo>
                  <a:pt x="4122194" y="2545006"/>
                </a:lnTo>
                <a:cubicBezTo>
                  <a:pt x="4122360" y="2553555"/>
                  <a:pt x="4123837" y="2561985"/>
                  <a:pt x="4126408" y="2571034"/>
                </a:cubicBezTo>
                <a:cubicBezTo>
                  <a:pt x="4138410" y="2612945"/>
                  <a:pt x="4170987" y="2640950"/>
                  <a:pt x="4199562" y="2668001"/>
                </a:cubicBezTo>
                <a:cubicBezTo>
                  <a:pt x="4223947" y="2691054"/>
                  <a:pt x="4237663" y="2716963"/>
                  <a:pt x="4247952" y="2745348"/>
                </a:cubicBezTo>
                <a:lnTo>
                  <a:pt x="4247953" y="2745351"/>
                </a:lnTo>
                <a:lnTo>
                  <a:pt x="4253873" y="2778005"/>
                </a:lnTo>
                <a:lnTo>
                  <a:pt x="4253453" y="2785439"/>
                </a:lnTo>
                <a:lnTo>
                  <a:pt x="4243374" y="2811779"/>
                </a:lnTo>
                <a:lnTo>
                  <a:pt x="4243370" y="2811786"/>
                </a:lnTo>
                <a:lnTo>
                  <a:pt x="4243372" y="2811786"/>
                </a:lnTo>
                <a:lnTo>
                  <a:pt x="4243374" y="2811779"/>
                </a:lnTo>
                <a:lnTo>
                  <a:pt x="4253024" y="2793022"/>
                </a:lnTo>
                <a:lnTo>
                  <a:pt x="4253453" y="2785439"/>
                </a:lnTo>
                <a:lnTo>
                  <a:pt x="4254653" y="2782304"/>
                </a:lnTo>
                <a:lnTo>
                  <a:pt x="4253873" y="2778005"/>
                </a:lnTo>
                <a:lnTo>
                  <a:pt x="4254283" y="2770756"/>
                </a:lnTo>
                <a:lnTo>
                  <a:pt x="4247953" y="2745351"/>
                </a:lnTo>
                <a:lnTo>
                  <a:pt x="4247952" y="2745347"/>
                </a:lnTo>
                <a:cubicBezTo>
                  <a:pt x="4237663" y="2716962"/>
                  <a:pt x="4223947" y="2691053"/>
                  <a:pt x="4199562" y="2668000"/>
                </a:cubicBezTo>
                <a:cubicBezTo>
                  <a:pt x="4170987" y="2640949"/>
                  <a:pt x="4138410" y="2612944"/>
                  <a:pt x="4126408" y="2571033"/>
                </a:cubicBezTo>
                <a:lnTo>
                  <a:pt x="4122194" y="2545006"/>
                </a:lnTo>
                <a:lnTo>
                  <a:pt x="4125838" y="2518264"/>
                </a:lnTo>
                <a:lnTo>
                  <a:pt x="4125839" y="2518261"/>
                </a:lnTo>
                <a:lnTo>
                  <a:pt x="4132419" y="2490550"/>
                </a:lnTo>
                <a:lnTo>
                  <a:pt x="4134480" y="2463032"/>
                </a:lnTo>
                <a:lnTo>
                  <a:pt x="4134482" y="2463018"/>
                </a:lnTo>
                <a:lnTo>
                  <a:pt x="4134481" y="2463017"/>
                </a:lnTo>
                <a:lnTo>
                  <a:pt x="4134482" y="2463017"/>
                </a:lnTo>
                <a:cubicBezTo>
                  <a:pt x="4133600" y="2444776"/>
                  <a:pt x="4127457" y="2426821"/>
                  <a:pt x="4111549" y="2409484"/>
                </a:cubicBezTo>
                <a:cubicBezTo>
                  <a:pt x="4094022" y="2390433"/>
                  <a:pt x="4082782" y="2364714"/>
                  <a:pt x="4087164" y="2334043"/>
                </a:cubicBezTo>
                <a:cubicBezTo>
                  <a:pt x="4092688" y="2295752"/>
                  <a:pt x="4078782" y="2260889"/>
                  <a:pt x="4058207" y="2228313"/>
                </a:cubicBezTo>
                <a:cubicBezTo>
                  <a:pt x="4050777" y="2216691"/>
                  <a:pt x="4046587" y="2202403"/>
                  <a:pt x="4042967" y="2188878"/>
                </a:cubicBezTo>
                <a:cubicBezTo>
                  <a:pt x="4034584" y="2157635"/>
                  <a:pt x="4027154" y="2126200"/>
                  <a:pt x="4020296" y="2094577"/>
                </a:cubicBezTo>
                <a:cubicBezTo>
                  <a:pt x="4014582" y="2068668"/>
                  <a:pt x="4010390" y="2042569"/>
                  <a:pt x="4005437" y="2016468"/>
                </a:cubicBezTo>
                <a:cubicBezTo>
                  <a:pt x="4000103" y="1987893"/>
                  <a:pt x="3987719" y="1965223"/>
                  <a:pt x="3958954" y="1953412"/>
                </a:cubicBezTo>
                <a:cubicBezTo>
                  <a:pt x="3949810" y="1949602"/>
                  <a:pt x="3942569" y="1940458"/>
                  <a:pt x="3934949" y="1933218"/>
                </a:cubicBezTo>
                <a:cubicBezTo>
                  <a:pt x="3929425" y="1928075"/>
                  <a:pt x="3925233" y="1921215"/>
                  <a:pt x="3919519" y="1916453"/>
                </a:cubicBezTo>
                <a:cubicBezTo>
                  <a:pt x="3889418" y="1891496"/>
                  <a:pt x="3859129" y="1866921"/>
                  <a:pt x="3829028" y="1842157"/>
                </a:cubicBezTo>
                <a:cubicBezTo>
                  <a:pt x="3826170" y="1839678"/>
                  <a:pt x="3822741" y="1837012"/>
                  <a:pt x="3821407" y="1833774"/>
                </a:cubicBezTo>
                <a:cubicBezTo>
                  <a:pt x="3807501" y="1800245"/>
                  <a:pt x="3794358" y="1766334"/>
                  <a:pt x="3779686" y="1733187"/>
                </a:cubicBezTo>
                <a:cubicBezTo>
                  <a:pt x="3773972" y="1720422"/>
                  <a:pt x="3766924" y="1707278"/>
                  <a:pt x="3757018" y="1697752"/>
                </a:cubicBezTo>
                <a:cubicBezTo>
                  <a:pt x="3734538" y="1676035"/>
                  <a:pt x="3710152" y="1656222"/>
                  <a:pt x="3700436" y="1624979"/>
                </a:cubicBezTo>
                <a:cubicBezTo>
                  <a:pt x="3697580" y="1615835"/>
                  <a:pt x="3696055" y="1604977"/>
                  <a:pt x="3698532" y="1596212"/>
                </a:cubicBezTo>
                <a:close/>
                <a:moveTo>
                  <a:pt x="3745230" y="1459072"/>
                </a:moveTo>
                <a:lnTo>
                  <a:pt x="3745229" y="1459073"/>
                </a:lnTo>
                <a:lnTo>
                  <a:pt x="3736012" y="1481571"/>
                </a:lnTo>
                <a:close/>
                <a:moveTo>
                  <a:pt x="3764423" y="1268757"/>
                </a:moveTo>
                <a:cubicBezTo>
                  <a:pt x="3764875" y="1275401"/>
                  <a:pt x="3766447" y="1281688"/>
                  <a:pt x="3769590" y="1286069"/>
                </a:cubicBezTo>
                <a:cubicBezTo>
                  <a:pt x="3784163" y="1306929"/>
                  <a:pt x="3790403" y="1328552"/>
                  <a:pt x="3791927" y="1350627"/>
                </a:cubicBezTo>
                <a:lnTo>
                  <a:pt x="3786333" y="1413839"/>
                </a:lnTo>
                <a:lnTo>
                  <a:pt x="3791928" y="1350626"/>
                </a:lnTo>
                <a:cubicBezTo>
                  <a:pt x="3790403" y="1328551"/>
                  <a:pt x="3784164" y="1306929"/>
                  <a:pt x="3769590" y="1286068"/>
                </a:cubicBezTo>
                <a:close/>
                <a:moveTo>
                  <a:pt x="3706152" y="773034"/>
                </a:moveTo>
                <a:lnTo>
                  <a:pt x="3706152" y="773035"/>
                </a:lnTo>
                <a:cubicBezTo>
                  <a:pt x="3708438" y="800276"/>
                  <a:pt x="3711676" y="827329"/>
                  <a:pt x="3714152" y="854379"/>
                </a:cubicBezTo>
                <a:cubicBezTo>
                  <a:pt x="3716438" y="878956"/>
                  <a:pt x="3717200" y="903722"/>
                  <a:pt x="3745205" y="915343"/>
                </a:cubicBezTo>
                <a:cubicBezTo>
                  <a:pt x="3749587" y="917059"/>
                  <a:pt x="3752825" y="922773"/>
                  <a:pt x="3755683" y="927155"/>
                </a:cubicBezTo>
                <a:cubicBezTo>
                  <a:pt x="3799691" y="994785"/>
                  <a:pt x="3798547" y="1030980"/>
                  <a:pt x="3752063" y="1097087"/>
                </a:cubicBezTo>
                <a:cubicBezTo>
                  <a:pt x="3747301" y="1103945"/>
                  <a:pt x="3743871" y="1118613"/>
                  <a:pt x="3747681" y="1123185"/>
                </a:cubicBezTo>
                <a:cubicBezTo>
                  <a:pt x="3763493" y="1142617"/>
                  <a:pt x="3770542" y="1162953"/>
                  <a:pt x="3772400" y="1184028"/>
                </a:cubicBezTo>
                <a:cubicBezTo>
                  <a:pt x="3770542" y="1162953"/>
                  <a:pt x="3763494" y="1142616"/>
                  <a:pt x="3747682" y="1123184"/>
                </a:cubicBezTo>
                <a:cubicBezTo>
                  <a:pt x="3743872" y="1118612"/>
                  <a:pt x="3747302" y="1103944"/>
                  <a:pt x="3752064" y="1097086"/>
                </a:cubicBezTo>
                <a:cubicBezTo>
                  <a:pt x="3798548" y="1030979"/>
                  <a:pt x="3799692" y="994784"/>
                  <a:pt x="3755684" y="927154"/>
                </a:cubicBezTo>
                <a:cubicBezTo>
                  <a:pt x="3752826" y="922772"/>
                  <a:pt x="3749588" y="917058"/>
                  <a:pt x="3745206" y="915342"/>
                </a:cubicBezTo>
                <a:cubicBezTo>
                  <a:pt x="3717200" y="903721"/>
                  <a:pt x="3716438" y="878955"/>
                  <a:pt x="3714152" y="854378"/>
                </a:cubicBezTo>
                <a:close/>
                <a:moveTo>
                  <a:pt x="3761553" y="517850"/>
                </a:moveTo>
                <a:lnTo>
                  <a:pt x="3752635" y="556047"/>
                </a:lnTo>
                <a:cubicBezTo>
                  <a:pt x="3750539" y="564048"/>
                  <a:pt x="3745015" y="572622"/>
                  <a:pt x="3746157" y="580050"/>
                </a:cubicBezTo>
                <a:cubicBezTo>
                  <a:pt x="3749491" y="601578"/>
                  <a:pt x="3747062" y="622200"/>
                  <a:pt x="3742776" y="642537"/>
                </a:cubicBezTo>
                <a:lnTo>
                  <a:pt x="3730253" y="694927"/>
                </a:lnTo>
                <a:lnTo>
                  <a:pt x="3742777" y="642536"/>
                </a:lnTo>
                <a:cubicBezTo>
                  <a:pt x="3747063" y="622200"/>
                  <a:pt x="3749492" y="601577"/>
                  <a:pt x="3746158" y="580049"/>
                </a:cubicBezTo>
                <a:cubicBezTo>
                  <a:pt x="3745016" y="572621"/>
                  <a:pt x="3750540" y="564047"/>
                  <a:pt x="3752636" y="556046"/>
                </a:cubicBezTo>
                <a:close/>
                <a:moveTo>
                  <a:pt x="3760066" y="313532"/>
                </a:moveTo>
                <a:lnTo>
                  <a:pt x="3760065" y="313533"/>
                </a:lnTo>
                <a:cubicBezTo>
                  <a:pt x="3755873" y="316389"/>
                  <a:pt x="3758159" y="330298"/>
                  <a:pt x="3759493" y="338870"/>
                </a:cubicBezTo>
                <a:lnTo>
                  <a:pt x="3759499" y="338898"/>
                </a:lnTo>
                <a:lnTo>
                  <a:pt x="3769400" y="395639"/>
                </a:lnTo>
                <a:lnTo>
                  <a:pt x="3765590" y="367327"/>
                </a:lnTo>
                <a:lnTo>
                  <a:pt x="3759499" y="338898"/>
                </a:lnTo>
                <a:lnTo>
                  <a:pt x="3759494" y="338869"/>
                </a:lnTo>
                <a:cubicBezTo>
                  <a:pt x="3758827" y="334583"/>
                  <a:pt x="3757922" y="328963"/>
                  <a:pt x="3757708" y="324057"/>
                </a:cubicBezTo>
                <a:close/>
                <a:moveTo>
                  <a:pt x="3782393" y="281567"/>
                </a:moveTo>
                <a:lnTo>
                  <a:pt x="3777498" y="295414"/>
                </a:lnTo>
                <a:lnTo>
                  <a:pt x="3777499" y="295414"/>
                </a:lnTo>
                <a:close/>
                <a:moveTo>
                  <a:pt x="3769073" y="24485"/>
                </a:moveTo>
                <a:lnTo>
                  <a:pt x="3766810" y="74128"/>
                </a:lnTo>
                <a:cubicBezTo>
                  <a:pt x="3767733" y="91491"/>
                  <a:pt x="3770043" y="108702"/>
                  <a:pt x="3772734" y="125860"/>
                </a:cubicBezTo>
                <a:lnTo>
                  <a:pt x="3777129" y="153387"/>
                </a:lnTo>
                <a:lnTo>
                  <a:pt x="3785402" y="228943"/>
                </a:lnTo>
                <a:lnTo>
                  <a:pt x="3780943" y="177270"/>
                </a:lnTo>
                <a:lnTo>
                  <a:pt x="3777129" y="153387"/>
                </a:lnTo>
                <a:lnTo>
                  <a:pt x="3776930" y="151568"/>
                </a:lnTo>
                <a:cubicBezTo>
                  <a:pt x="3772700" y="125875"/>
                  <a:pt x="3768195" y="100173"/>
                  <a:pt x="3766811" y="74128"/>
                </a:cubicBezTo>
                <a:close/>
                <a:moveTo>
                  <a:pt x="3766492" y="0"/>
                </a:moveTo>
                <a:lnTo>
                  <a:pt x="3769210" y="21485"/>
                </a:lnTo>
                <a:lnTo>
                  <a:pt x="3766492" y="0"/>
                </a:lnTo>
                <a:lnTo>
                  <a:pt x="4230600" y="0"/>
                </a:lnTo>
                <a:lnTo>
                  <a:pt x="4229473" y="2816"/>
                </a:lnTo>
                <a:cubicBezTo>
                  <a:pt x="4221091" y="21485"/>
                  <a:pt x="4218423" y="43011"/>
                  <a:pt x="4215374" y="63586"/>
                </a:cubicBezTo>
                <a:cubicBezTo>
                  <a:pt x="4209850" y="101307"/>
                  <a:pt x="4206420" y="139218"/>
                  <a:pt x="4201468" y="176938"/>
                </a:cubicBezTo>
                <a:cubicBezTo>
                  <a:pt x="4200324" y="184940"/>
                  <a:pt x="4198230" y="194084"/>
                  <a:pt x="4193466" y="200181"/>
                </a:cubicBezTo>
                <a:cubicBezTo>
                  <a:pt x="4161461" y="241900"/>
                  <a:pt x="4152508" y="292578"/>
                  <a:pt x="4155554" y="340773"/>
                </a:cubicBezTo>
                <a:cubicBezTo>
                  <a:pt x="4157843" y="378685"/>
                  <a:pt x="4159557" y="415834"/>
                  <a:pt x="4156319" y="453363"/>
                </a:cubicBezTo>
                <a:cubicBezTo>
                  <a:pt x="4156127" y="456221"/>
                  <a:pt x="4156509" y="460031"/>
                  <a:pt x="4158033" y="462125"/>
                </a:cubicBezTo>
                <a:cubicBezTo>
                  <a:pt x="4168129" y="475080"/>
                  <a:pt x="4168891" y="488606"/>
                  <a:pt x="4170605" y="505181"/>
                </a:cubicBezTo>
                <a:cubicBezTo>
                  <a:pt x="4173083" y="528614"/>
                  <a:pt x="4171367" y="550140"/>
                  <a:pt x="4167177" y="571859"/>
                </a:cubicBezTo>
                <a:cubicBezTo>
                  <a:pt x="4164129" y="587671"/>
                  <a:pt x="4157843" y="603672"/>
                  <a:pt x="4149840" y="617771"/>
                </a:cubicBezTo>
                <a:cubicBezTo>
                  <a:pt x="4138600" y="637391"/>
                  <a:pt x="4134220" y="656254"/>
                  <a:pt x="4149078" y="674922"/>
                </a:cubicBezTo>
                <a:cubicBezTo>
                  <a:pt x="4164891" y="695115"/>
                  <a:pt x="4159367" y="717976"/>
                  <a:pt x="4159937" y="740267"/>
                </a:cubicBezTo>
                <a:cubicBezTo>
                  <a:pt x="4160129" y="749981"/>
                  <a:pt x="4159747" y="760269"/>
                  <a:pt x="4162223" y="769604"/>
                </a:cubicBezTo>
                <a:cubicBezTo>
                  <a:pt x="4169273" y="796654"/>
                  <a:pt x="4179941" y="822755"/>
                  <a:pt x="4184703" y="850188"/>
                </a:cubicBezTo>
                <a:cubicBezTo>
                  <a:pt x="4187370" y="865429"/>
                  <a:pt x="4182607" y="882383"/>
                  <a:pt x="4179179" y="898197"/>
                </a:cubicBezTo>
                <a:cubicBezTo>
                  <a:pt x="4175559" y="914199"/>
                  <a:pt x="4170035" y="930010"/>
                  <a:pt x="4164319" y="945443"/>
                </a:cubicBezTo>
                <a:cubicBezTo>
                  <a:pt x="4160509" y="955919"/>
                  <a:pt x="4156889" y="967349"/>
                  <a:pt x="4150030" y="975732"/>
                </a:cubicBezTo>
                <a:cubicBezTo>
                  <a:pt x="4134410" y="994784"/>
                  <a:pt x="4131742" y="1014405"/>
                  <a:pt x="4139934" y="1036886"/>
                </a:cubicBezTo>
                <a:cubicBezTo>
                  <a:pt x="4141268" y="1040314"/>
                  <a:pt x="4141268" y="1044314"/>
                  <a:pt x="4141458" y="1048124"/>
                </a:cubicBezTo>
                <a:cubicBezTo>
                  <a:pt x="4145458" y="1109090"/>
                  <a:pt x="4147936" y="1170050"/>
                  <a:pt x="4154032" y="1230632"/>
                </a:cubicBezTo>
                <a:cubicBezTo>
                  <a:pt x="4156509" y="1255205"/>
                  <a:pt x="4167367" y="1278828"/>
                  <a:pt x="4174225" y="1303023"/>
                </a:cubicBezTo>
                <a:cubicBezTo>
                  <a:pt x="4175559" y="1307977"/>
                  <a:pt x="4177655" y="1313503"/>
                  <a:pt x="4176701" y="1318455"/>
                </a:cubicBezTo>
                <a:cubicBezTo>
                  <a:pt x="4167177" y="1372367"/>
                  <a:pt x="4181083" y="1422853"/>
                  <a:pt x="4199372" y="1472574"/>
                </a:cubicBezTo>
                <a:cubicBezTo>
                  <a:pt x="4201279" y="1477716"/>
                  <a:pt x="4200706" y="1484003"/>
                  <a:pt x="4200324" y="1489719"/>
                </a:cubicBezTo>
                <a:cubicBezTo>
                  <a:pt x="4198992" y="1505723"/>
                  <a:pt x="4192324" y="1523058"/>
                  <a:pt x="4196324" y="1537536"/>
                </a:cubicBezTo>
                <a:cubicBezTo>
                  <a:pt x="4207374" y="1576018"/>
                  <a:pt x="4220709" y="1614119"/>
                  <a:pt x="4237473" y="1650316"/>
                </a:cubicBezTo>
                <a:cubicBezTo>
                  <a:pt x="4254428" y="1687085"/>
                  <a:pt x="4268716" y="1721184"/>
                  <a:pt x="4251572" y="1763286"/>
                </a:cubicBezTo>
                <a:cubicBezTo>
                  <a:pt x="4244331" y="1781193"/>
                  <a:pt x="4249477" y="1804815"/>
                  <a:pt x="4251380" y="1825392"/>
                </a:cubicBezTo>
                <a:cubicBezTo>
                  <a:pt x="4252904" y="1840440"/>
                  <a:pt x="4261479" y="1854919"/>
                  <a:pt x="4261479" y="1869779"/>
                </a:cubicBezTo>
                <a:cubicBezTo>
                  <a:pt x="4261479" y="1909407"/>
                  <a:pt x="4271574" y="1944648"/>
                  <a:pt x="4292149" y="1978939"/>
                </a:cubicBezTo>
                <a:cubicBezTo>
                  <a:pt x="4300149" y="1992278"/>
                  <a:pt x="4294815" y="2013042"/>
                  <a:pt x="4296911" y="2030377"/>
                </a:cubicBezTo>
                <a:cubicBezTo>
                  <a:pt x="4299387" y="2048667"/>
                  <a:pt x="4301673" y="2067524"/>
                  <a:pt x="4307200" y="2085053"/>
                </a:cubicBezTo>
                <a:cubicBezTo>
                  <a:pt x="4321679" y="2130392"/>
                  <a:pt x="4338061" y="2175162"/>
                  <a:pt x="4353301" y="2220311"/>
                </a:cubicBezTo>
                <a:cubicBezTo>
                  <a:pt x="4365876" y="2257458"/>
                  <a:pt x="4355969" y="2294038"/>
                  <a:pt x="4350635" y="2330805"/>
                </a:cubicBezTo>
                <a:cubicBezTo>
                  <a:pt x="4347205" y="2353858"/>
                  <a:pt x="4339013" y="2375382"/>
                  <a:pt x="4351205" y="2401291"/>
                </a:cubicBezTo>
                <a:cubicBezTo>
                  <a:pt x="4362828" y="2426058"/>
                  <a:pt x="4360159" y="2457491"/>
                  <a:pt x="4366446" y="2485306"/>
                </a:cubicBezTo>
                <a:cubicBezTo>
                  <a:pt x="4371780" y="2508741"/>
                  <a:pt x="4380354" y="2531408"/>
                  <a:pt x="4388736" y="2554078"/>
                </a:cubicBezTo>
                <a:cubicBezTo>
                  <a:pt x="4400167" y="2584941"/>
                  <a:pt x="4412167" y="2615420"/>
                  <a:pt x="4406453" y="2649142"/>
                </a:cubicBezTo>
                <a:cubicBezTo>
                  <a:pt x="4399976" y="2687435"/>
                  <a:pt x="4424359" y="2713722"/>
                  <a:pt x="4440554" y="2743825"/>
                </a:cubicBezTo>
                <a:cubicBezTo>
                  <a:pt x="4451602" y="2764589"/>
                  <a:pt x="4459795" y="2787258"/>
                  <a:pt x="4466653" y="2809929"/>
                </a:cubicBezTo>
                <a:cubicBezTo>
                  <a:pt x="4475608" y="2840218"/>
                  <a:pt x="4480941" y="2871461"/>
                  <a:pt x="4489704" y="2901942"/>
                </a:cubicBezTo>
                <a:cubicBezTo>
                  <a:pt x="4502848" y="2948046"/>
                  <a:pt x="4513136" y="2994721"/>
                  <a:pt x="4505896" y="3042727"/>
                </a:cubicBezTo>
                <a:cubicBezTo>
                  <a:pt x="4502658" y="3064826"/>
                  <a:pt x="4502848" y="3085402"/>
                  <a:pt x="4507612" y="3107499"/>
                </a:cubicBezTo>
                <a:cubicBezTo>
                  <a:pt x="4515422" y="3143694"/>
                  <a:pt x="4516375" y="3180843"/>
                  <a:pt x="4545521" y="3209992"/>
                </a:cubicBezTo>
                <a:cubicBezTo>
                  <a:pt x="4555810" y="3220279"/>
                  <a:pt x="4558476" y="3238757"/>
                  <a:pt x="4563810" y="3253808"/>
                </a:cubicBezTo>
                <a:cubicBezTo>
                  <a:pt x="4570098" y="3271144"/>
                  <a:pt x="4566858" y="3283907"/>
                  <a:pt x="4548570" y="3293243"/>
                </a:cubicBezTo>
                <a:cubicBezTo>
                  <a:pt x="4540379" y="3297433"/>
                  <a:pt x="4532377" y="3309436"/>
                  <a:pt x="4531043" y="3318770"/>
                </a:cubicBezTo>
                <a:lnTo>
                  <a:pt x="4531438" y="3333749"/>
                </a:lnTo>
                <a:lnTo>
                  <a:pt x="4144407" y="3333749"/>
                </a:lnTo>
                <a:lnTo>
                  <a:pt x="4145031" y="3329060"/>
                </a:lnTo>
                <a:cubicBezTo>
                  <a:pt x="4154413" y="3276480"/>
                  <a:pt x="4167749" y="3224567"/>
                  <a:pt x="4180703" y="3172654"/>
                </a:cubicBezTo>
                <a:cubicBezTo>
                  <a:pt x="4188705" y="3140649"/>
                  <a:pt x="4192943" y="3109025"/>
                  <a:pt x="4193158" y="3077401"/>
                </a:cubicBezTo>
                <a:lnTo>
                  <a:pt x="4193158" y="3077400"/>
                </a:lnTo>
                <a:cubicBezTo>
                  <a:pt x="4193372" y="3045776"/>
                  <a:pt x="4189562" y="3014152"/>
                  <a:pt x="4181465" y="2982147"/>
                </a:cubicBezTo>
                <a:lnTo>
                  <a:pt x="4177881" y="2947862"/>
                </a:lnTo>
                <a:lnTo>
                  <a:pt x="4177882" y="2947858"/>
                </a:lnTo>
                <a:lnTo>
                  <a:pt x="4185787" y="2903549"/>
                </a:lnTo>
                <a:lnTo>
                  <a:pt x="4202421" y="2848793"/>
                </a:lnTo>
                <a:cubicBezTo>
                  <a:pt x="4203753" y="2844316"/>
                  <a:pt x="4207039" y="2839982"/>
                  <a:pt x="4211111" y="2836172"/>
                </a:cubicBezTo>
                <a:lnTo>
                  <a:pt x="4211111" y="2836171"/>
                </a:lnTo>
                <a:lnTo>
                  <a:pt x="4202421" y="2848792"/>
                </a:lnTo>
                <a:cubicBezTo>
                  <a:pt x="4197420" y="2865009"/>
                  <a:pt x="4191562" y="2881306"/>
                  <a:pt x="4186816" y="2897784"/>
                </a:cubicBezTo>
                <a:lnTo>
                  <a:pt x="4185787" y="2903549"/>
                </a:lnTo>
                <a:lnTo>
                  <a:pt x="4182513" y="2914327"/>
                </a:lnTo>
                <a:lnTo>
                  <a:pt x="4177882" y="2947858"/>
                </a:lnTo>
                <a:lnTo>
                  <a:pt x="4177881" y="2947861"/>
                </a:lnTo>
                <a:lnTo>
                  <a:pt x="4177881" y="2947862"/>
                </a:lnTo>
                <a:cubicBezTo>
                  <a:pt x="4177512" y="2959156"/>
                  <a:pt x="4178512" y="2970575"/>
                  <a:pt x="4181465" y="2982148"/>
                </a:cubicBezTo>
                <a:lnTo>
                  <a:pt x="4193158" y="3077401"/>
                </a:lnTo>
                <a:lnTo>
                  <a:pt x="4180703" y="3172653"/>
                </a:lnTo>
                <a:cubicBezTo>
                  <a:pt x="4167749" y="3224566"/>
                  <a:pt x="4154413" y="3276479"/>
                  <a:pt x="4145031" y="3329059"/>
                </a:cubicBezTo>
                <a:lnTo>
                  <a:pt x="4144407" y="3333749"/>
                </a:lnTo>
                <a:lnTo>
                  <a:pt x="0" y="3333749"/>
                </a:lnTo>
                <a:lnTo>
                  <a:pt x="0" y="1"/>
                </a:lnTo>
                <a:close/>
              </a:path>
            </a:pathLst>
          </a:custGeom>
          <a:noFill/>
          <a:extLst>
            <a:ext uri="{909E8E84-426E-40DD-AFC4-6F175D3DCCD1}">
              <a14:hiddenFill xmlns:a14="http://schemas.microsoft.com/office/drawing/2010/main">
                <a:solidFill>
                  <a:srgbClr val="FFFFFF"/>
                </a:solidFill>
              </a14:hiddenFill>
            </a:ext>
          </a:extLst>
        </p:spPr>
      </p:pic>
      <p:grpSp>
        <p:nvGrpSpPr>
          <p:cNvPr id="139" name="Group 138">
            <a:extLst>
              <a:ext uri="{FF2B5EF4-FFF2-40B4-BE49-F238E27FC236}">
                <a16:creationId xmlns:a16="http://schemas.microsoft.com/office/drawing/2014/main" id="{7594B485-3656-43C7-AB7B-F237101E32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6" y="-1"/>
            <a:ext cx="874716" cy="6858001"/>
            <a:chOff x="3697286" y="0"/>
            <a:chExt cx="874716" cy="6858001"/>
          </a:xfrm>
        </p:grpSpPr>
        <p:sp>
          <p:nvSpPr>
            <p:cNvPr id="140" name="Freeform: Shape 139">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3" name="Freeform: Shape 140">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3B3410DD-79A3-42BD-A996-30279705372A}"/>
              </a:ext>
            </a:extLst>
          </p:cNvPr>
          <p:cNvSpPr>
            <a:spLocks noGrp="1"/>
          </p:cNvSpPr>
          <p:nvPr>
            <p:ph idx="1"/>
          </p:nvPr>
        </p:nvSpPr>
        <p:spPr>
          <a:xfrm>
            <a:off x="5232401" y="3146400"/>
            <a:ext cx="6480138" cy="2682000"/>
          </a:xfrm>
        </p:spPr>
        <p:txBody>
          <a:bodyPr>
            <a:normAutofit/>
          </a:bodyPr>
          <a:lstStyle/>
          <a:p>
            <a:pPr marR="0" rtl="0"/>
            <a:r>
              <a:rPr lang="en-GB" sz="3600" b="0" i="0" u="sng" strike="noStrike" baseline="0" dirty="0">
                <a:solidFill>
                  <a:schemeClr val="bg1">
                    <a:alpha val="80000"/>
                  </a:schemeClr>
                </a:solidFill>
                <a:latin typeface="Calibri" panose="020F0502020204030204" pitchFamily="34" charset="0"/>
                <a:hlinkClick r:id="rId5"/>
              </a:rPr>
              <a:t>https://www.bbc.co.uk/sounds/play/p096k0g1</a:t>
            </a:r>
            <a:endParaRPr lang="en-GB" sz="3600" b="0" i="0" u="none" strike="noStrike" baseline="0" dirty="0">
              <a:solidFill>
                <a:schemeClr val="bg1">
                  <a:alpha val="80000"/>
                </a:schemeClr>
              </a:solidFill>
              <a:latin typeface="Arial" panose="020B0604020202020204" pitchFamily="34" charset="0"/>
              <a:hlinkClick r:id="rId5"/>
            </a:endParaRPr>
          </a:p>
          <a:p>
            <a:pPr marR="0" rtl="0"/>
            <a:endParaRPr lang="en-GB" sz="3600" b="0" i="0" u="none" strike="noStrike" baseline="0" dirty="0">
              <a:solidFill>
                <a:schemeClr val="bg1">
                  <a:alpha val="80000"/>
                </a:schemeClr>
              </a:solidFill>
              <a:latin typeface="Calibri" panose="020F0502020204030204" pitchFamily="34" charset="0"/>
            </a:endParaRPr>
          </a:p>
          <a:p>
            <a:pPr marR="0" rtl="0"/>
            <a:r>
              <a:rPr lang="en-GB" sz="3600" dirty="0">
                <a:solidFill>
                  <a:schemeClr val="bg1">
                    <a:alpha val="80000"/>
                  </a:schemeClr>
                </a:solidFill>
                <a:latin typeface="Calibri" panose="020F0502020204030204" pitchFamily="34" charset="0"/>
              </a:rPr>
              <a:t>10</a:t>
            </a:r>
            <a:r>
              <a:rPr lang="en-GB" sz="3600" baseline="30000" dirty="0">
                <a:solidFill>
                  <a:schemeClr val="bg1">
                    <a:alpha val="80000"/>
                  </a:schemeClr>
                </a:solidFill>
                <a:latin typeface="Calibri" panose="020F0502020204030204" pitchFamily="34" charset="0"/>
              </a:rPr>
              <a:t>th</a:t>
            </a:r>
            <a:r>
              <a:rPr lang="en-GB" sz="3600" dirty="0">
                <a:solidFill>
                  <a:schemeClr val="bg1">
                    <a:alpha val="80000"/>
                  </a:schemeClr>
                </a:solidFill>
                <a:latin typeface="Calibri" panose="020F0502020204030204" pitchFamily="34" charset="0"/>
              </a:rPr>
              <a:t> February 2021</a:t>
            </a:r>
            <a:endParaRPr lang="en-GB" sz="3600" b="0" i="0" u="none" strike="noStrike" baseline="0" dirty="0">
              <a:solidFill>
                <a:schemeClr val="bg1">
                  <a:alpha val="80000"/>
                </a:schemeClr>
              </a:solidFill>
              <a:latin typeface="Calibri" panose="020F0502020204030204" pitchFamily="34" charset="0"/>
            </a:endParaRPr>
          </a:p>
          <a:p>
            <a:endParaRPr lang="en-GB" sz="2400" dirty="0">
              <a:solidFill>
                <a:schemeClr val="bg1">
                  <a:alpha val="80000"/>
                </a:schemeClr>
              </a:solidFill>
            </a:endParaRPr>
          </a:p>
        </p:txBody>
      </p:sp>
    </p:spTree>
    <p:extLst>
      <p:ext uri="{BB962C8B-B14F-4D97-AF65-F5344CB8AC3E}">
        <p14:creationId xmlns:p14="http://schemas.microsoft.com/office/powerpoint/2010/main" val="236909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EC2B-3246-417B-9B19-9DF3974918C4}"/>
              </a:ext>
            </a:extLst>
          </p:cNvPr>
          <p:cNvSpPr>
            <a:spLocks noGrp="1"/>
          </p:cNvSpPr>
          <p:nvPr>
            <p:ph type="title"/>
          </p:nvPr>
        </p:nvSpPr>
        <p:spPr/>
        <p:txBody>
          <a:bodyPr/>
          <a:lstStyle/>
          <a:p>
            <a:r>
              <a:rPr lang="en-GB" dirty="0"/>
              <a:t>Compassion for all exercise</a:t>
            </a:r>
          </a:p>
        </p:txBody>
      </p:sp>
      <p:sp>
        <p:nvSpPr>
          <p:cNvPr id="3" name="Content Placeholder 2">
            <a:extLst>
              <a:ext uri="{FF2B5EF4-FFF2-40B4-BE49-F238E27FC236}">
                <a16:creationId xmlns:a16="http://schemas.microsoft.com/office/drawing/2014/main" id="{B0566325-7D33-4FE0-B755-BE06A3CF790A}"/>
              </a:ext>
            </a:extLst>
          </p:cNvPr>
          <p:cNvSpPr>
            <a:spLocks noGrp="1"/>
          </p:cNvSpPr>
          <p:nvPr>
            <p:ph idx="1"/>
          </p:nvPr>
        </p:nvSpPr>
        <p:spPr/>
        <p:txBody>
          <a:bodyPr/>
          <a:lstStyle/>
          <a:p>
            <a:r>
              <a:rPr lang="en-GB" dirty="0"/>
              <a:t>FIRST – start with yourself!!</a:t>
            </a:r>
          </a:p>
          <a:p>
            <a:r>
              <a:rPr lang="en-GB" dirty="0"/>
              <a:t>Next call to mind three people – call them by name.</a:t>
            </a:r>
          </a:p>
          <a:p>
            <a:r>
              <a:rPr lang="en-GB" dirty="0"/>
              <a:t>Imagine them sitting next to you.</a:t>
            </a:r>
          </a:p>
          <a:p>
            <a:r>
              <a:rPr lang="en-GB" dirty="0"/>
              <a:t>Make them vividly present</a:t>
            </a:r>
          </a:p>
          <a:p>
            <a:endParaRPr lang="en-GB" dirty="0"/>
          </a:p>
          <a:p>
            <a:r>
              <a:rPr lang="en-GB" dirty="0"/>
              <a:t>Someone you like</a:t>
            </a:r>
          </a:p>
          <a:p>
            <a:r>
              <a:rPr lang="en-GB" dirty="0"/>
              <a:t>Someone you neither particularly like or dislike</a:t>
            </a:r>
          </a:p>
          <a:p>
            <a:r>
              <a:rPr lang="en-GB" dirty="0"/>
              <a:t>Someone you dislike</a:t>
            </a:r>
          </a:p>
        </p:txBody>
      </p:sp>
    </p:spTree>
    <p:extLst>
      <p:ext uri="{BB962C8B-B14F-4D97-AF65-F5344CB8AC3E}">
        <p14:creationId xmlns:p14="http://schemas.microsoft.com/office/powerpoint/2010/main" val="1001067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C30B-0235-45E1-A9A0-872E17E8152D}"/>
              </a:ext>
            </a:extLst>
          </p:cNvPr>
          <p:cNvSpPr>
            <a:spLocks noGrp="1"/>
          </p:cNvSpPr>
          <p:nvPr>
            <p:ph type="title"/>
          </p:nvPr>
        </p:nvSpPr>
        <p:spPr/>
        <p:txBody>
          <a:bodyPr/>
          <a:lstStyle/>
          <a:p>
            <a:endParaRPr lang="en-GB" dirty="0"/>
          </a:p>
        </p:txBody>
      </p:sp>
      <p:pic>
        <p:nvPicPr>
          <p:cNvPr id="5" name="Content Placeholder 4" descr="Person in jeans and trainers walking on sidewalk, with dog on leash wearing harness">
            <a:extLst>
              <a:ext uri="{FF2B5EF4-FFF2-40B4-BE49-F238E27FC236}">
                <a16:creationId xmlns:a16="http://schemas.microsoft.com/office/drawing/2014/main" id="{60F899BC-BF12-89ED-1354-2CBB4558D4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1" y="365124"/>
            <a:ext cx="5257800" cy="2824799"/>
          </a:xfrm>
        </p:spPr>
      </p:pic>
      <p:pic>
        <p:nvPicPr>
          <p:cNvPr id="7" name="Picture 6" descr="Woman riding retro-style bike in sunshine">
            <a:extLst>
              <a:ext uri="{FF2B5EF4-FFF2-40B4-BE49-F238E27FC236}">
                <a16:creationId xmlns:a16="http://schemas.microsoft.com/office/drawing/2014/main" id="{D34F128F-E9F9-B289-4833-155A6F9BE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65124"/>
            <a:ext cx="5257800" cy="2824799"/>
          </a:xfrm>
          <a:prstGeom prst="rect">
            <a:avLst/>
          </a:prstGeom>
        </p:spPr>
      </p:pic>
      <p:pic>
        <p:nvPicPr>
          <p:cNvPr id="9" name="Picture 8" descr="Man wearing earphones running">
            <a:extLst>
              <a:ext uri="{FF2B5EF4-FFF2-40B4-BE49-F238E27FC236}">
                <a16:creationId xmlns:a16="http://schemas.microsoft.com/office/drawing/2014/main" id="{5DB8EAFC-A955-DDF7-21AE-98D930096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8" y="3189923"/>
            <a:ext cx="5257798" cy="3000540"/>
          </a:xfrm>
          <a:prstGeom prst="rect">
            <a:avLst/>
          </a:prstGeom>
        </p:spPr>
      </p:pic>
      <p:pic>
        <p:nvPicPr>
          <p:cNvPr id="11" name="Picture 10" descr="Woman sitting on a green chair">
            <a:extLst>
              <a:ext uri="{FF2B5EF4-FFF2-40B4-BE49-F238E27FC236}">
                <a16:creationId xmlns:a16="http://schemas.microsoft.com/office/drawing/2014/main" id="{DB1581B9-230C-5A1D-D947-F8C6CD9E0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5" y="3189923"/>
            <a:ext cx="5257797" cy="3000540"/>
          </a:xfrm>
          <a:prstGeom prst="rect">
            <a:avLst/>
          </a:prstGeom>
        </p:spPr>
      </p:pic>
    </p:spTree>
    <p:extLst>
      <p:ext uri="{BB962C8B-B14F-4D97-AF65-F5344CB8AC3E}">
        <p14:creationId xmlns:p14="http://schemas.microsoft.com/office/powerpoint/2010/main" val="1592781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1642</TotalTime>
  <Words>1131</Words>
  <Application>Microsoft Office PowerPoint</Application>
  <PresentationFormat>Widescreen</PresentationFormat>
  <Paragraphs>75</Paragraphs>
  <Slides>11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Quattrocento Sans</vt:lpstr>
      <vt:lpstr>Office Theme</vt:lpstr>
      <vt:lpstr>Compassion as gift</vt:lpstr>
      <vt:lpstr>Karen Armstrong – Charter for Compassion</vt:lpstr>
      <vt:lpstr>The Four Immeasurables</vt:lpstr>
      <vt:lpstr>PowerPoint Presentation</vt:lpstr>
      <vt:lpstr>Matthew 5: 44 - 48</vt:lpstr>
      <vt:lpstr>Ghandi</vt:lpstr>
      <vt:lpstr>Elizabeth Harris</vt:lpstr>
      <vt:lpstr>Compassion for all exercise</vt:lpstr>
      <vt:lpstr>PowerPoint Presentation</vt:lpstr>
      <vt:lpstr>Loving Kindness</vt:lpstr>
      <vt:lpstr>Compassion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Compassion as gift</dc:title>
  <dc:creator>Bob Levesley (NCC)</dc:creator>
  <cp:lastModifiedBy>Bob Levesley (NCC)</cp:lastModifiedBy>
  <cp:revision>9</cp:revision>
  <dcterms:created xsi:type="dcterms:W3CDTF">2021-02-16T16:12:42Z</dcterms:created>
  <dcterms:modified xsi:type="dcterms:W3CDTF">2022-10-06T19:51:38Z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ec26a34-59ed-402c-a326-5f7429bfdaa8_Enabled">
    <vt:lpwstr>true</vt:lpwstr>
  </property>
  <property fmtid="{D5CDD505-2E9C-101B-9397-08002B2CF9AE}" pid="3" name="MSIP_Label_3ec26a34-59ed-402c-a326-5f7429bfdaa8_SetDate">
    <vt:lpwstr>2022-01-17T20:19:33Z</vt:lpwstr>
  </property>
  <property fmtid="{D5CDD505-2E9C-101B-9397-08002B2CF9AE}" pid="4" name="MSIP_Label_3ec26a34-59ed-402c-a326-5f7429bfdaa8_Method">
    <vt:lpwstr>Privileged</vt:lpwstr>
  </property>
  <property fmtid="{D5CDD505-2E9C-101B-9397-08002B2CF9AE}" pid="5" name="MSIP_Label_3ec26a34-59ed-402c-a326-5f7429bfdaa8_Name">
    <vt:lpwstr>Non-Official</vt:lpwstr>
  </property>
  <property fmtid="{D5CDD505-2E9C-101B-9397-08002B2CF9AE}" pid="6" name="MSIP_Label_3ec26a34-59ed-402c-a326-5f7429bfdaa8_SiteId">
    <vt:lpwstr>a1ba59b9-7204-48d8-a360-7770245ad4a9</vt:lpwstr>
  </property>
  <property fmtid="{D5CDD505-2E9C-101B-9397-08002B2CF9AE}" pid="7" name="MSIP_Label_3ec26a34-59ed-402c-a326-5f7429bfdaa8_ActionId">
    <vt:lpwstr>65694d40-80b6-4b8c-b8d0-a68421c97f92</vt:lpwstr>
  </property>
  <property fmtid="{D5CDD505-2E9C-101B-9397-08002B2CF9AE}" pid="8" name="MSIP_Label_3ec26a34-59ed-402c-a326-5f7429bfdaa8_ContentBits">
    <vt:lpwstr>0</vt:lpwstr>
  </property>
</Properties>
</file>