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73" r:id="rId4"/>
    <p:sldId id="262" r:id="rId5"/>
    <p:sldId id="274" r:id="rId6"/>
    <p:sldId id="264" r:id="rId7"/>
    <p:sldId id="265" r:id="rId8"/>
    <p:sldId id="267"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BC27F-76DC-4308-92AC-5DDA327828F6}" v="9" dt="2022-05-22T16:00:33.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172" autoAdjust="0"/>
  </p:normalViewPr>
  <p:slideViewPr>
    <p:cSldViewPr snapToGrid="0">
      <p:cViewPr varScale="1">
        <p:scale>
          <a:sx n="52" d="100"/>
          <a:sy n="52" d="100"/>
        </p:scale>
        <p:origin x="187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D2090-5629-4739-8614-DD05E3F9EF81}" type="datetimeFigureOut">
              <a:rPr lang="en-GB" smtClean="0"/>
              <a:t>05/10/2022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2A1B3-91CC-4B9B-9973-F7C13BA0DB43}" type="slidenum">
              <a:rPr lang="en-GB" smtClean="0"/>
              <a:t>‹#›</a:t>
            </a:fld>
            <a:endParaRPr lang="en-GB"/>
          </a:p>
        </p:txBody>
      </p:sp>
    </p:spTree>
    <p:extLst>
      <p:ext uri="{BB962C8B-B14F-4D97-AF65-F5344CB8AC3E}">
        <p14:creationId xmlns:p14="http://schemas.microsoft.com/office/powerpoint/2010/main" val="150323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Positive Psychology?  Traditional psychology has concerned itself with treating mental illness and has tended to consider how we can improve someone from minus 8 to minus 2 on a sliding mood scale so to speak. Positive psychology has considered how people flourish and how we improve from plus 2 to plus 8 on the same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haven’t we studied the ability to flourish – living life to the full if you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presentation was influenced by my attendance at a day retreat given by Roger Dawson SJ (a Jesuit who is also a clinical psychologist) and we will consider a couple of aspects of Positive Psychology and start making the connections with our spiritual wellbeing.</a:t>
            </a:r>
          </a:p>
          <a:p>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1</a:t>
            </a:fld>
            <a:endParaRPr lang="en-GB"/>
          </a:p>
        </p:txBody>
      </p:sp>
    </p:spTree>
    <p:extLst>
      <p:ext uri="{BB962C8B-B14F-4D97-AF65-F5344CB8AC3E}">
        <p14:creationId xmlns:p14="http://schemas.microsoft.com/office/powerpoint/2010/main" val="16944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Positive Psychology says that wellbeing is a construct with elements that can be recognised and can be measured.  A bit like the weather – we can say the weather is good or bad but we measure it by recognising different factors that are measurable. How can we describe wellbeing?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2</a:t>
            </a:fld>
            <a:endParaRPr lang="en-GB"/>
          </a:p>
        </p:txBody>
      </p:sp>
    </p:spTree>
    <p:extLst>
      <p:ext uri="{BB962C8B-B14F-4D97-AF65-F5344CB8AC3E}">
        <p14:creationId xmlns:p14="http://schemas.microsoft.com/office/powerpoint/2010/main" val="124272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Question: What matters to you most in your life? </a:t>
            </a: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Post its on flipchart</a:t>
            </a:r>
            <a:r>
              <a:rPr lang="en-GB" sz="1200" dirty="0">
                <a:effectLst/>
                <a:latin typeface="Calibri" panose="020F0502020204030204" pitchFamily="34" charset="0"/>
                <a:ea typeface="Calibri" panose="020F0502020204030204" pitchFamily="34" charset="0"/>
                <a:cs typeface="Times New Roman" panose="02020603050405020304" pitchFamily="18" charset="0"/>
              </a:rPr>
              <a:t>? Does it look like the elements that Positive Psychologists say make up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PERMAH is the currently agreed construct of emotional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It maps very nicely onto the Five Ways to Wellbeing which the week will be built around.</a:t>
            </a:r>
          </a:p>
          <a:p>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3</a:t>
            </a:fld>
            <a:endParaRPr lang="en-GB"/>
          </a:p>
        </p:txBody>
      </p:sp>
    </p:spTree>
    <p:extLst>
      <p:ext uri="{BB962C8B-B14F-4D97-AF65-F5344CB8AC3E}">
        <p14:creationId xmlns:p14="http://schemas.microsoft.com/office/powerpoint/2010/main" val="247846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Positive Psychologists have tried to describe different kinds of lives applying different aspects of the PERMAH model.  A life that incorporates more of these dimensions will probably be more fulfilling and therefore lead to greater life satisfaction and wellbeing. A meaningful life being connected to something bigger could well be described by a life of faith although it could also refer to political activism or environmental commitment for example. Or all three in the same life.</a:t>
            </a:r>
          </a:p>
        </p:txBody>
      </p:sp>
      <p:sp>
        <p:nvSpPr>
          <p:cNvPr id="4" name="Slide Number Placeholder 3"/>
          <p:cNvSpPr>
            <a:spLocks noGrp="1"/>
          </p:cNvSpPr>
          <p:nvPr>
            <p:ph type="sldNum" sz="quarter" idx="5"/>
          </p:nvPr>
        </p:nvSpPr>
        <p:spPr/>
        <p:txBody>
          <a:bodyPr/>
          <a:lstStyle/>
          <a:p>
            <a:fld id="{0C92A1B3-91CC-4B9B-9973-F7C13BA0DB43}" type="slidenum">
              <a:rPr lang="en-GB" smtClean="0"/>
              <a:t>4</a:t>
            </a:fld>
            <a:endParaRPr lang="en-GB"/>
          </a:p>
        </p:txBody>
      </p:sp>
    </p:spTree>
    <p:extLst>
      <p:ext uri="{BB962C8B-B14F-4D97-AF65-F5344CB8AC3E}">
        <p14:creationId xmlns:p14="http://schemas.microsoft.com/office/powerpoint/2010/main" val="361690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for discussion.</a:t>
            </a:r>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6</a:t>
            </a:fld>
            <a:endParaRPr lang="en-GB"/>
          </a:p>
        </p:txBody>
      </p:sp>
    </p:spTree>
    <p:extLst>
      <p:ext uri="{BB962C8B-B14F-4D97-AF65-F5344CB8AC3E}">
        <p14:creationId xmlns:p14="http://schemas.microsoft.com/office/powerpoint/2010/main" val="193509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Roger Dawson argues that these are God-given gifts and God delights in our use of these.  He equates this to the concept of consolation, i.e. when we use these and flourish we are experiencing God in our lives.  This seems to be partly what the Parable of the Talents was getting at – perhaps entirely what it was getting at.  A Positive Psychologist might wonder why when Christians think about that parable we mostly focus on the “wicked servant” rather than rejoicing in the flourishing of the ones who used their talents. Do we, as Christians, tend to overly focus on our failures or short-comings rather than gain strength and enjoyment from our successes.  Perhaps a positive psychology approach could help us here.</a:t>
            </a:r>
            <a:endParaRPr lang="en-GB" dirty="0"/>
          </a:p>
          <a:p>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7</a:t>
            </a:fld>
            <a:endParaRPr lang="en-GB"/>
          </a:p>
        </p:txBody>
      </p:sp>
    </p:spTree>
    <p:extLst>
      <p:ext uri="{BB962C8B-B14F-4D97-AF65-F5344CB8AC3E}">
        <p14:creationId xmlns:p14="http://schemas.microsoft.com/office/powerpoint/2010/main" val="204547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concept </a:t>
            </a:r>
            <a:r>
              <a:rPr lang="en-US" dirty="0" err="1"/>
              <a:t>centres</a:t>
            </a:r>
            <a:r>
              <a:rPr lang="en-US" dirty="0"/>
              <a:t> around the experience of being “in the zone”.  It often is experienced when we use our signature strengths and can result in total absorption and being “lost in the moment”. </a:t>
            </a:r>
          </a:p>
          <a:p>
            <a:r>
              <a:rPr lang="en-US" dirty="0"/>
              <a:t>What might create this experience for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often occurs when we are stretched by the task but our ability matches the challenge.</a:t>
            </a:r>
            <a:endParaRPr lang="en-GB" dirty="0"/>
          </a:p>
          <a:p>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8</a:t>
            </a:fld>
            <a:endParaRPr lang="en-GB"/>
          </a:p>
        </p:txBody>
      </p:sp>
    </p:spTree>
    <p:extLst>
      <p:ext uri="{BB962C8B-B14F-4D97-AF65-F5344CB8AC3E}">
        <p14:creationId xmlns:p14="http://schemas.microsoft.com/office/powerpoint/2010/main" val="242654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might say that the loss of oneself in the experience is akin to coming into contact with that which is divine in our lives.  A gardener who loses all track of time while tending their patch of earth is in touch with God during that experience. Similarly with a musician, a swimmer, a mathematician, someone at prayer </a:t>
            </a:r>
            <a:r>
              <a:rPr lang="en-US" dirty="0" err="1"/>
              <a:t>etc</a:t>
            </a:r>
            <a:r>
              <a:rPr lang="en-US" dirty="0"/>
              <a:t> etc.</a:t>
            </a:r>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10</a:t>
            </a:fld>
            <a:endParaRPr lang="en-GB"/>
          </a:p>
        </p:txBody>
      </p:sp>
    </p:spTree>
    <p:extLst>
      <p:ext uri="{BB962C8B-B14F-4D97-AF65-F5344CB8AC3E}">
        <p14:creationId xmlns:p14="http://schemas.microsoft.com/office/powerpoint/2010/main" val="418427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Positive Psychology can help us focus on that which causes us to flourish. </a:t>
            </a:r>
          </a:p>
          <a:p>
            <a:r>
              <a:rPr lang="en-US" dirty="0"/>
              <a:t>Wellbeing can be broken down into measurable parts (PERMAH) which resonate nicely with the Five Ways to Wellbeing.</a:t>
            </a:r>
          </a:p>
          <a:p>
            <a:r>
              <a:rPr lang="en-US" dirty="0"/>
              <a:t>Use of our Signature Strengths that can generate experiences of Flow bring us into contact with God. We should try to do as much of this as possible in our lives, and then we </a:t>
            </a:r>
            <a:r>
              <a:rPr lang="en-US"/>
              <a:t>really will live life to the full.</a:t>
            </a:r>
            <a:endParaRPr lang="en-GB" dirty="0"/>
          </a:p>
        </p:txBody>
      </p:sp>
      <p:sp>
        <p:nvSpPr>
          <p:cNvPr id="4" name="Slide Number Placeholder 3"/>
          <p:cNvSpPr>
            <a:spLocks noGrp="1"/>
          </p:cNvSpPr>
          <p:nvPr>
            <p:ph type="sldNum" sz="quarter" idx="5"/>
          </p:nvPr>
        </p:nvSpPr>
        <p:spPr/>
        <p:txBody>
          <a:bodyPr/>
          <a:lstStyle/>
          <a:p>
            <a:fld id="{0C92A1B3-91CC-4B9B-9973-F7C13BA0DB43}" type="slidenum">
              <a:rPr lang="en-GB" smtClean="0"/>
              <a:t>11</a:t>
            </a:fld>
            <a:endParaRPr lang="en-GB"/>
          </a:p>
        </p:txBody>
      </p:sp>
    </p:spTree>
    <p:extLst>
      <p:ext uri="{BB962C8B-B14F-4D97-AF65-F5344CB8AC3E}">
        <p14:creationId xmlns:p14="http://schemas.microsoft.com/office/powerpoint/2010/main" val="404142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4DD5-A342-42CF-839B-50A99E76B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5FE1D7-FBA4-4E9A-9F26-F7C04C845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5F29D6-02FA-490B-86AA-B907C96FA4C2}"/>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5" name="Footer Placeholder 4">
            <a:extLst>
              <a:ext uri="{FF2B5EF4-FFF2-40B4-BE49-F238E27FC236}">
                <a16:creationId xmlns:a16="http://schemas.microsoft.com/office/drawing/2014/main" id="{1F57AEA4-DE03-45C2-9AD4-B15E1D7B5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ED1F8-27FE-4BCF-81E1-A760AB6936F6}"/>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59328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64C6-0BA8-4127-9193-FE3237207B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FF7F10-6E7C-49D3-9523-13AFBB40C6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F5E324-29E7-4464-B32C-724BC7867A01}"/>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5" name="Footer Placeholder 4">
            <a:extLst>
              <a:ext uri="{FF2B5EF4-FFF2-40B4-BE49-F238E27FC236}">
                <a16:creationId xmlns:a16="http://schemas.microsoft.com/office/drawing/2014/main" id="{A2636122-F17D-4DD7-BA2E-552902ED0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7674D2-946C-4E6B-BE4A-AA8407E5ACD5}"/>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147523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728FE-7D8B-4B0D-AE59-B45AAAB291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AD9FBB-640F-4E8B-9384-84AA6A005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3E7F73-DF10-4117-8E66-9FE397B872BD}"/>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5" name="Footer Placeholder 4">
            <a:extLst>
              <a:ext uri="{FF2B5EF4-FFF2-40B4-BE49-F238E27FC236}">
                <a16:creationId xmlns:a16="http://schemas.microsoft.com/office/drawing/2014/main" id="{5A820948-B4ED-4BF9-A2F0-FE6AE5C95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97DCE-E047-4330-8031-D6B19F7CC6FA}"/>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116031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4295-A0C5-4DEF-88C4-6384D1A422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DF428E-FF6D-4C1A-ADEF-EF6939FF1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F6483-84BB-43E5-93AB-C14B390EE833}"/>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5" name="Footer Placeholder 4">
            <a:extLst>
              <a:ext uri="{FF2B5EF4-FFF2-40B4-BE49-F238E27FC236}">
                <a16:creationId xmlns:a16="http://schemas.microsoft.com/office/drawing/2014/main" id="{A44326DB-EA5D-4323-BD52-5C8F99708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7F955-8B3B-4D25-A08A-4A534CAC90E5}"/>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349697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534D-B576-487F-95D7-B5A789D9C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1805CF-2F6D-4800-B380-54CA1CBE9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E83B6D-765C-4A0E-B485-5DF53A62A50F}"/>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5" name="Footer Placeholder 4">
            <a:extLst>
              <a:ext uri="{FF2B5EF4-FFF2-40B4-BE49-F238E27FC236}">
                <a16:creationId xmlns:a16="http://schemas.microsoft.com/office/drawing/2014/main" id="{1FBCF35A-5642-4741-9C1E-31905F2E6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F3CE8-E1D6-40C8-89A0-81494FB0D501}"/>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355038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24F4-6AE0-47DB-8084-0BB6A71D8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4FD272-7347-43C8-A77B-04D370CD47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9168D2-EFC2-4112-B076-87606A238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26A9E3-2DA3-493F-84C6-D95C2AC4ED14}"/>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6" name="Footer Placeholder 5">
            <a:extLst>
              <a:ext uri="{FF2B5EF4-FFF2-40B4-BE49-F238E27FC236}">
                <a16:creationId xmlns:a16="http://schemas.microsoft.com/office/drawing/2014/main" id="{E3F6779A-4CD3-4EB8-A67D-B45A42EB6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8AB831-F080-43B3-86DD-A9909957080E}"/>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28684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8A32-4173-4AED-A313-1C20D4F731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5F575-5253-4506-8C58-0DD721642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30D5A8-283E-406E-B689-F5985628B6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B9662E-79EF-4A7D-A615-BCEC3BCA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DA7E2-15BE-43C1-B9E2-B85A715EA1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558C0A-91CA-45D0-81C0-3C99C6724A4A}"/>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8" name="Footer Placeholder 7">
            <a:extLst>
              <a:ext uri="{FF2B5EF4-FFF2-40B4-BE49-F238E27FC236}">
                <a16:creationId xmlns:a16="http://schemas.microsoft.com/office/drawing/2014/main" id="{C013587A-0C2D-45C0-85E2-28AA11C36B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AD2749-D0D1-405E-A294-545A3D856E5B}"/>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99505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5466-AC60-460A-B549-882679EE31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82D7F-3876-4A61-98E7-71C2758242F8}"/>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4" name="Footer Placeholder 3">
            <a:extLst>
              <a:ext uri="{FF2B5EF4-FFF2-40B4-BE49-F238E27FC236}">
                <a16:creationId xmlns:a16="http://schemas.microsoft.com/office/drawing/2014/main" id="{A9818260-2193-4ABF-B320-ED7FE1D6BF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2A22EF-4222-4817-B737-EB6ADE959F8E}"/>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35463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F6D4C-E770-4254-AD7A-CD952EEF8E80}"/>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3" name="Footer Placeholder 2">
            <a:extLst>
              <a:ext uri="{FF2B5EF4-FFF2-40B4-BE49-F238E27FC236}">
                <a16:creationId xmlns:a16="http://schemas.microsoft.com/office/drawing/2014/main" id="{250CE7D3-7DB2-4366-BEA9-8CC6160D46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216D6-C4C9-4585-A90D-531E3A7F6301}"/>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253618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A5E2-0480-424F-A864-B2A240399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0FBC34-06C1-49AE-AF4E-118C2462C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907F5A-50AB-468A-848B-BD56F2DE8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2242B-3518-4EC2-8DC4-0B4B29D7E31F}"/>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6" name="Footer Placeholder 5">
            <a:extLst>
              <a:ext uri="{FF2B5EF4-FFF2-40B4-BE49-F238E27FC236}">
                <a16:creationId xmlns:a16="http://schemas.microsoft.com/office/drawing/2014/main" id="{35091E21-D5D1-40C0-9F65-E9B4106DB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5BC0E2-A001-4C0C-8F54-C0593EFB1413}"/>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23408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EC12-EF84-4C76-BE7F-2BC87501E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0832-7D12-458F-89ED-8D94C63EB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B98A50-0369-4E81-B971-5271F62A8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85E3-78E5-457C-9FD7-A44FFDF74B90}"/>
              </a:ext>
            </a:extLst>
          </p:cNvPr>
          <p:cNvSpPr>
            <a:spLocks noGrp="1"/>
          </p:cNvSpPr>
          <p:nvPr>
            <p:ph type="dt" sz="half" idx="10"/>
          </p:nvPr>
        </p:nvSpPr>
        <p:spPr/>
        <p:txBody>
          <a:bodyPr/>
          <a:lstStyle/>
          <a:p>
            <a:fld id="{45B6740C-9F70-4ABC-AC51-67A437E5B577}" type="datetimeFigureOut">
              <a:rPr lang="en-GB" smtClean="0"/>
              <a:t>05/10/2022</a:t>
            </a:fld>
            <a:endParaRPr lang="en-GB"/>
          </a:p>
        </p:txBody>
      </p:sp>
      <p:sp>
        <p:nvSpPr>
          <p:cNvPr id="6" name="Footer Placeholder 5">
            <a:extLst>
              <a:ext uri="{FF2B5EF4-FFF2-40B4-BE49-F238E27FC236}">
                <a16:creationId xmlns:a16="http://schemas.microsoft.com/office/drawing/2014/main" id="{C25B9DB0-14DE-45B8-8AE1-5B9117AB1A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EEB49-43FD-41F6-946E-3F94955359E0}"/>
              </a:ext>
            </a:extLst>
          </p:cNvPr>
          <p:cNvSpPr>
            <a:spLocks noGrp="1"/>
          </p:cNvSpPr>
          <p:nvPr>
            <p:ph type="sldNum" sz="quarter" idx="12"/>
          </p:nvPr>
        </p:nvSpPr>
        <p:spPr/>
        <p:txBody>
          <a:bodyPr/>
          <a:lstStyle/>
          <a:p>
            <a:fld id="{D634EA48-6E58-4FEF-A9F4-A6F0ED536BBA}" type="slidenum">
              <a:rPr lang="en-GB" smtClean="0"/>
              <a:t>‹#›</a:t>
            </a:fld>
            <a:endParaRPr lang="en-GB"/>
          </a:p>
        </p:txBody>
      </p:sp>
    </p:spTree>
    <p:extLst>
      <p:ext uri="{BB962C8B-B14F-4D97-AF65-F5344CB8AC3E}">
        <p14:creationId xmlns:p14="http://schemas.microsoft.com/office/powerpoint/2010/main" val="144603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97402-FC1B-456C-8EDE-0D9C237EE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ADC4E8-CA9A-4EC3-81B1-D6587A810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531382-E74D-49BF-B415-FFD60B26D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6740C-9F70-4ABC-AC51-67A437E5B577}" type="datetimeFigureOut">
              <a:rPr lang="en-GB" smtClean="0"/>
              <a:t>05/10/2022</a:t>
            </a:fld>
            <a:endParaRPr lang="en-GB"/>
          </a:p>
        </p:txBody>
      </p:sp>
      <p:sp>
        <p:nvSpPr>
          <p:cNvPr id="5" name="Footer Placeholder 4">
            <a:extLst>
              <a:ext uri="{FF2B5EF4-FFF2-40B4-BE49-F238E27FC236}">
                <a16:creationId xmlns:a16="http://schemas.microsoft.com/office/drawing/2014/main" id="{0E158E3B-2388-45C4-A642-CBDE753B5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54C14E-9CF2-4463-BDFF-057CEAF05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EA48-6E58-4FEF-A9F4-A6F0ED536BBA}" type="slidenum">
              <a:rPr lang="en-GB" smtClean="0"/>
              <a:t>‹#›</a:t>
            </a:fld>
            <a:endParaRPr lang="en-GB"/>
          </a:p>
        </p:txBody>
      </p:sp>
    </p:spTree>
    <p:extLst>
      <p:ext uri="{BB962C8B-B14F-4D97-AF65-F5344CB8AC3E}">
        <p14:creationId xmlns:p14="http://schemas.microsoft.com/office/powerpoint/2010/main" val="55386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8503-9423-49EE-BC96-C30CA22907DD}"/>
              </a:ext>
            </a:extLst>
          </p:cNvPr>
          <p:cNvSpPr>
            <a:spLocks noGrp="1"/>
          </p:cNvSpPr>
          <p:nvPr>
            <p:ph type="ctrTitle"/>
          </p:nvPr>
        </p:nvSpPr>
        <p:spPr/>
        <p:txBody>
          <a:bodyPr/>
          <a:lstStyle/>
          <a:p>
            <a:r>
              <a:rPr lang="en-GB" dirty="0"/>
              <a:t>Positive Psychology</a:t>
            </a:r>
          </a:p>
        </p:txBody>
      </p:sp>
      <p:sp>
        <p:nvSpPr>
          <p:cNvPr id="3" name="Subtitle 2">
            <a:extLst>
              <a:ext uri="{FF2B5EF4-FFF2-40B4-BE49-F238E27FC236}">
                <a16:creationId xmlns:a16="http://schemas.microsoft.com/office/drawing/2014/main" id="{74B6A6A9-6101-4CFC-B16C-4E2FD278077E}"/>
              </a:ext>
            </a:extLst>
          </p:cNvPr>
          <p:cNvSpPr>
            <a:spLocks noGrp="1"/>
          </p:cNvSpPr>
          <p:nvPr>
            <p:ph type="subTitle" idx="1"/>
          </p:nvPr>
        </p:nvSpPr>
        <p:spPr>
          <a:xfrm>
            <a:off x="1524000" y="4019550"/>
            <a:ext cx="9144000" cy="1238250"/>
          </a:xfrm>
        </p:spPr>
        <p:txBody>
          <a:bodyPr/>
          <a:lstStyle/>
          <a:p>
            <a:r>
              <a:rPr lang="en-GB" dirty="0"/>
              <a:t>Brief Intro and links to the Spiritual Life</a:t>
            </a:r>
          </a:p>
        </p:txBody>
      </p:sp>
    </p:spTree>
    <p:extLst>
      <p:ext uri="{BB962C8B-B14F-4D97-AF65-F5344CB8AC3E}">
        <p14:creationId xmlns:p14="http://schemas.microsoft.com/office/powerpoint/2010/main" val="267096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186A-3CB2-4E0D-A943-3B647CE24677}"/>
              </a:ext>
            </a:extLst>
          </p:cNvPr>
          <p:cNvSpPr>
            <a:spLocks noGrp="1"/>
          </p:cNvSpPr>
          <p:nvPr>
            <p:ph type="title"/>
          </p:nvPr>
        </p:nvSpPr>
        <p:spPr/>
        <p:txBody>
          <a:bodyPr/>
          <a:lstStyle/>
          <a:p>
            <a:pPr algn="ctr"/>
            <a:r>
              <a:rPr lang="en-GB" dirty="0"/>
              <a:t>Some thoughts about Flow</a:t>
            </a:r>
          </a:p>
        </p:txBody>
      </p:sp>
      <p:sp>
        <p:nvSpPr>
          <p:cNvPr id="3" name="Content Placeholder 2">
            <a:extLst>
              <a:ext uri="{FF2B5EF4-FFF2-40B4-BE49-F238E27FC236}">
                <a16:creationId xmlns:a16="http://schemas.microsoft.com/office/drawing/2014/main" id="{0BB7FD0E-2EE2-47D3-A9D3-10C2A0D9BAA9}"/>
              </a:ext>
            </a:extLst>
          </p:cNvPr>
          <p:cNvSpPr>
            <a:spLocks noGrp="1"/>
          </p:cNvSpPr>
          <p:nvPr>
            <p:ph idx="1"/>
          </p:nvPr>
        </p:nvSpPr>
        <p:spPr>
          <a:xfrm>
            <a:off x="838200" y="1825625"/>
            <a:ext cx="10515600" cy="4667250"/>
          </a:xfrm>
        </p:spPr>
        <p:txBody>
          <a:bodyPr>
            <a:normAutofit/>
          </a:bodyPr>
          <a:lstStyle/>
          <a:p>
            <a:r>
              <a:rPr lang="en-GB" dirty="0"/>
              <a:t>Flow relates to attention</a:t>
            </a:r>
          </a:p>
          <a:p>
            <a:r>
              <a:rPr lang="en-GB" dirty="0"/>
              <a:t>Flow involves a sense of discovery (me, you, the world)</a:t>
            </a:r>
          </a:p>
          <a:p>
            <a:r>
              <a:rPr lang="en-GB" dirty="0"/>
              <a:t>Flow leads to higher states of consciousness</a:t>
            </a:r>
          </a:p>
          <a:p>
            <a:r>
              <a:rPr lang="en-GB" dirty="0"/>
              <a:t>Flow leads to personal growth</a:t>
            </a:r>
          </a:p>
          <a:p>
            <a:r>
              <a:rPr lang="en-GB" dirty="0"/>
              <a:t>Flow is absolutely related to spiritual health</a:t>
            </a:r>
          </a:p>
          <a:p>
            <a:r>
              <a:rPr lang="en-GB" dirty="0"/>
              <a:t>Flow engages our whole self, the activity is meaningful and associated with positive emotion.</a:t>
            </a:r>
          </a:p>
          <a:p>
            <a:r>
              <a:rPr lang="en-GB" dirty="0"/>
              <a:t>We should look for these experiences, we should manufacture them</a:t>
            </a:r>
          </a:p>
          <a:p>
            <a:r>
              <a:rPr lang="en-GB" dirty="0"/>
              <a:t>Flow experiences are most likely related to our Signature Strengths.</a:t>
            </a:r>
          </a:p>
        </p:txBody>
      </p:sp>
    </p:spTree>
    <p:extLst>
      <p:ext uri="{BB962C8B-B14F-4D97-AF65-F5344CB8AC3E}">
        <p14:creationId xmlns:p14="http://schemas.microsoft.com/office/powerpoint/2010/main" val="20559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0584-3CA5-4D07-8878-3C4B88AE0F83}"/>
              </a:ext>
            </a:extLst>
          </p:cNvPr>
          <p:cNvSpPr>
            <a:spLocks noGrp="1"/>
          </p:cNvSpPr>
          <p:nvPr>
            <p:ph type="title"/>
          </p:nvPr>
        </p:nvSpPr>
        <p:spPr>
          <a:xfrm>
            <a:off x="594306" y="5358460"/>
            <a:ext cx="10923638" cy="1317643"/>
          </a:xfrm>
        </p:spPr>
        <p:txBody>
          <a:bodyPr vert="horz" lIns="91440" tIns="45720" rIns="91440" bIns="45720" rtlCol="0" anchor="b">
            <a:normAutofit fontScale="90000"/>
          </a:bodyPr>
          <a:lstStyle/>
          <a:p>
            <a:pPr algn="ctr"/>
            <a:r>
              <a:rPr lang="en-US" sz="4600" kern="1200" dirty="0">
                <a:solidFill>
                  <a:schemeClr val="tx1"/>
                </a:solidFill>
                <a:latin typeface="+mj-lt"/>
                <a:ea typeface="+mj-ea"/>
                <a:cs typeface="+mj-cs"/>
              </a:rPr>
              <a:t>Quick intro to Positive Psychology – Recap</a:t>
            </a:r>
            <a:br>
              <a:rPr lang="en-US" sz="4600" kern="1200" dirty="0">
                <a:solidFill>
                  <a:schemeClr val="tx1"/>
                </a:solidFill>
                <a:latin typeface="+mj-lt"/>
                <a:ea typeface="+mj-ea"/>
                <a:cs typeface="+mj-cs"/>
              </a:rPr>
            </a:br>
            <a:r>
              <a:rPr lang="en-US" sz="4600" kern="1200" dirty="0">
                <a:solidFill>
                  <a:schemeClr val="tx1"/>
                </a:solidFill>
                <a:latin typeface="+mj-lt"/>
                <a:ea typeface="+mj-ea"/>
                <a:cs typeface="+mj-cs"/>
              </a:rPr>
              <a:t>Wellbeing is measurable; Use of Signature Strengths leads to experiences of Flow;</a:t>
            </a:r>
            <a:br>
              <a:rPr lang="en-US" sz="4600" kern="1200" dirty="0">
                <a:solidFill>
                  <a:schemeClr val="tx1"/>
                </a:solidFill>
                <a:latin typeface="+mj-lt"/>
                <a:ea typeface="+mj-ea"/>
                <a:cs typeface="+mj-cs"/>
              </a:rPr>
            </a:br>
            <a:r>
              <a:rPr lang="en-US" sz="4600" kern="1200" dirty="0">
                <a:solidFill>
                  <a:schemeClr val="tx1"/>
                </a:solidFill>
                <a:latin typeface="+mj-lt"/>
                <a:ea typeface="+mj-ea"/>
                <a:cs typeface="+mj-cs"/>
              </a:rPr>
              <a:t>God delighting and God connecting?</a:t>
            </a:r>
          </a:p>
        </p:txBody>
      </p:sp>
      <p:pic>
        <p:nvPicPr>
          <p:cNvPr id="15" name="Picture 14" descr="Hands holding each other">
            <a:extLst>
              <a:ext uri="{FF2B5EF4-FFF2-40B4-BE49-F238E27FC236}">
                <a16:creationId xmlns:a16="http://schemas.microsoft.com/office/drawing/2014/main" id="{0E6757B1-DF81-D956-E692-B57768C6BE50}"/>
              </a:ext>
            </a:extLst>
          </p:cNvPr>
          <p:cNvPicPr>
            <a:picLocks noChangeAspect="1"/>
          </p:cNvPicPr>
          <p:nvPr/>
        </p:nvPicPr>
        <p:blipFill rotWithShape="1">
          <a:blip r:embed="rId3">
            <a:extLst>
              <a:ext uri="{28A0092B-C50C-407E-A947-70E740481C1C}">
                <a14:useLocalDpi xmlns:a14="http://schemas.microsoft.com/office/drawing/2010/main" val="0"/>
              </a:ext>
            </a:extLst>
          </a:blip>
          <a:srcRect l="18129" r="18000" b="2"/>
          <a:stretch/>
        </p:blipFill>
        <p:spPr>
          <a:xfrm>
            <a:off x="4026167" y="-681"/>
            <a:ext cx="4059916" cy="4242806"/>
          </a:xfrm>
          <a:prstGeom prst="rect">
            <a:avLst/>
          </a:prstGeom>
        </p:spPr>
      </p:pic>
      <p:pic>
        <p:nvPicPr>
          <p:cNvPr id="17" name="Picture 16" descr="Abstrct graphic of red blue smoke">
            <a:extLst>
              <a:ext uri="{FF2B5EF4-FFF2-40B4-BE49-F238E27FC236}">
                <a16:creationId xmlns:a16="http://schemas.microsoft.com/office/drawing/2014/main" id="{92F9328C-6D08-40E8-5AA0-81D0372A3CAB}"/>
              </a:ext>
            </a:extLst>
          </p:cNvPr>
          <p:cNvPicPr>
            <a:picLocks noChangeAspect="1"/>
          </p:cNvPicPr>
          <p:nvPr/>
        </p:nvPicPr>
        <p:blipFill rotWithShape="1">
          <a:blip r:embed="rId4">
            <a:extLst>
              <a:ext uri="{28A0092B-C50C-407E-A947-70E740481C1C}">
                <a14:useLocalDpi xmlns:a14="http://schemas.microsoft.com/office/drawing/2010/main" val="0"/>
              </a:ext>
            </a:extLst>
          </a:blip>
          <a:srcRect l="4240"/>
          <a:stretch/>
        </p:blipFill>
        <p:spPr>
          <a:xfrm>
            <a:off x="8159628" y="0"/>
            <a:ext cx="4062918" cy="4242816"/>
          </a:xfrm>
          <a:prstGeom prst="rect">
            <a:avLst/>
          </a:prstGeom>
        </p:spPr>
      </p:pic>
      <p:pic>
        <p:nvPicPr>
          <p:cNvPr id="9" name="Content Placeholder 8" descr="Person jumping with sunset background">
            <a:extLst>
              <a:ext uri="{FF2B5EF4-FFF2-40B4-BE49-F238E27FC236}">
                <a16:creationId xmlns:a16="http://schemas.microsoft.com/office/drawing/2014/main" id="{B17E1253-DD10-B043-8248-7228090DC65E}"/>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36365" b="-2"/>
          <a:stretch/>
        </p:blipFill>
        <p:spPr>
          <a:xfrm>
            <a:off x="19877" y="70784"/>
            <a:ext cx="4059936" cy="4242806"/>
          </a:xfrm>
          <a:prstGeom prst="rect">
            <a:avLst/>
          </a:prstGeom>
        </p:spPr>
      </p:pic>
      <p:cxnSp>
        <p:nvCxnSpPr>
          <p:cNvPr id="22" name="Straight Connector 2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2904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3C97-7448-4E70-BCF3-6C8367D5CEF3}"/>
              </a:ext>
            </a:extLst>
          </p:cNvPr>
          <p:cNvSpPr>
            <a:spLocks noGrp="1"/>
          </p:cNvSpPr>
          <p:nvPr>
            <p:ph type="title"/>
          </p:nvPr>
        </p:nvSpPr>
        <p:spPr/>
        <p:txBody>
          <a:bodyPr/>
          <a:lstStyle/>
          <a:p>
            <a:pPr algn="ctr"/>
            <a:r>
              <a:rPr lang="en-GB" dirty="0"/>
              <a:t>Wellbeing is like Weather</a:t>
            </a:r>
          </a:p>
        </p:txBody>
      </p:sp>
      <p:sp>
        <p:nvSpPr>
          <p:cNvPr id="3" name="Text Placeholder 2">
            <a:extLst>
              <a:ext uri="{FF2B5EF4-FFF2-40B4-BE49-F238E27FC236}">
                <a16:creationId xmlns:a16="http://schemas.microsoft.com/office/drawing/2014/main" id="{4F8373DF-3245-467F-8D74-B033E7B6AA0B}"/>
              </a:ext>
            </a:extLst>
          </p:cNvPr>
          <p:cNvSpPr>
            <a:spLocks noGrp="1"/>
          </p:cNvSpPr>
          <p:nvPr>
            <p:ph type="body" idx="1"/>
          </p:nvPr>
        </p:nvSpPr>
        <p:spPr>
          <a:xfrm>
            <a:off x="-2046287" y="2076451"/>
            <a:ext cx="5960111" cy="894402"/>
          </a:xfrm>
        </p:spPr>
        <p:txBody>
          <a:bodyPr/>
          <a:lstStyle/>
          <a:p>
            <a:endParaRPr lang="en-GB" dirty="0"/>
          </a:p>
        </p:txBody>
      </p:sp>
      <p:pic>
        <p:nvPicPr>
          <p:cNvPr id="9" name="Content Placeholder 8" descr="Navy umbrella">
            <a:extLst>
              <a:ext uri="{FF2B5EF4-FFF2-40B4-BE49-F238E27FC236}">
                <a16:creationId xmlns:a16="http://schemas.microsoft.com/office/drawing/2014/main" id="{40DB57A2-A17C-0BD6-1002-151D8950FA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1600199"/>
            <a:ext cx="5157787" cy="5033963"/>
          </a:xfrm>
        </p:spPr>
      </p:pic>
      <p:sp>
        <p:nvSpPr>
          <p:cNvPr id="5" name="Text Placeholder 4">
            <a:extLst>
              <a:ext uri="{FF2B5EF4-FFF2-40B4-BE49-F238E27FC236}">
                <a16:creationId xmlns:a16="http://schemas.microsoft.com/office/drawing/2014/main" id="{7C9C2ACA-E0AD-4215-9EB9-3415240764B1}"/>
              </a:ext>
            </a:extLst>
          </p:cNvPr>
          <p:cNvSpPr>
            <a:spLocks noGrp="1"/>
          </p:cNvSpPr>
          <p:nvPr>
            <p:ph type="body" sz="quarter" idx="3"/>
          </p:nvPr>
        </p:nvSpPr>
        <p:spPr/>
        <p:txBody>
          <a:bodyPr/>
          <a:lstStyle/>
          <a:p>
            <a:endParaRPr lang="en-GB"/>
          </a:p>
        </p:txBody>
      </p:sp>
      <p:pic>
        <p:nvPicPr>
          <p:cNvPr id="12" name="Content Placeholder 11" descr="Paper head with rainbow and clouds">
            <a:extLst>
              <a:ext uri="{FF2B5EF4-FFF2-40B4-BE49-F238E27FC236}">
                <a16:creationId xmlns:a16="http://schemas.microsoft.com/office/drawing/2014/main" id="{833F0DB3-216B-115E-6773-5F7A1E1FA50A}"/>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94428" y="1600200"/>
            <a:ext cx="5157784" cy="5033962"/>
          </a:xfrm>
        </p:spPr>
      </p:pic>
    </p:spTree>
    <p:extLst>
      <p:ext uri="{BB962C8B-B14F-4D97-AF65-F5344CB8AC3E}">
        <p14:creationId xmlns:p14="http://schemas.microsoft.com/office/powerpoint/2010/main" val="298091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EA1D-A893-1C94-D409-CEF085FCC1D2}"/>
              </a:ext>
            </a:extLst>
          </p:cNvPr>
          <p:cNvSpPr>
            <a:spLocks noGrp="1"/>
          </p:cNvSpPr>
          <p:nvPr>
            <p:ph type="title"/>
          </p:nvPr>
        </p:nvSpPr>
        <p:spPr/>
        <p:txBody>
          <a:bodyPr>
            <a:normAutofit/>
          </a:bodyPr>
          <a:lstStyle/>
          <a:p>
            <a:pPr algn="ctr"/>
            <a:r>
              <a:rPr lang="en-US" sz="6600" b="1" dirty="0"/>
              <a:t>PERMAH</a:t>
            </a:r>
            <a:endParaRPr lang="en-GB" sz="6600" b="1" dirty="0"/>
          </a:p>
        </p:txBody>
      </p:sp>
      <p:sp>
        <p:nvSpPr>
          <p:cNvPr id="3" name="Content Placeholder 2">
            <a:extLst>
              <a:ext uri="{FF2B5EF4-FFF2-40B4-BE49-F238E27FC236}">
                <a16:creationId xmlns:a16="http://schemas.microsoft.com/office/drawing/2014/main" id="{5CEEA214-9257-4E0E-7C0C-FDD793BA3533}"/>
              </a:ext>
            </a:extLst>
          </p:cNvPr>
          <p:cNvSpPr>
            <a:spLocks noGrp="1"/>
          </p:cNvSpPr>
          <p:nvPr>
            <p:ph idx="1"/>
          </p:nvPr>
        </p:nvSpPr>
        <p:spPr/>
        <p:txBody>
          <a:bodyPr>
            <a:normAutofit/>
          </a:bodyPr>
          <a:lstStyle/>
          <a:p>
            <a:pPr marL="0" indent="0">
              <a:buNone/>
            </a:pPr>
            <a:r>
              <a:rPr lang="en-US" sz="3200" dirty="0"/>
              <a:t>P – </a:t>
            </a:r>
            <a:r>
              <a:rPr lang="en-US" sz="3200" b="1" dirty="0">
                <a:solidFill>
                  <a:srgbClr val="FF0000"/>
                </a:solidFill>
              </a:rPr>
              <a:t>positive emotion</a:t>
            </a:r>
            <a:r>
              <a:rPr lang="en-US" sz="3200" dirty="0"/>
              <a:t>: the presence of heartfelt positivity</a:t>
            </a:r>
          </a:p>
          <a:p>
            <a:pPr marL="0" indent="0">
              <a:buNone/>
            </a:pPr>
            <a:r>
              <a:rPr lang="en-US" sz="3200" dirty="0"/>
              <a:t>E – </a:t>
            </a:r>
            <a:r>
              <a:rPr lang="en-US" sz="3200" b="1" dirty="0">
                <a:solidFill>
                  <a:srgbClr val="FF0000"/>
                </a:solidFill>
              </a:rPr>
              <a:t>engagement</a:t>
            </a:r>
            <a:r>
              <a:rPr lang="en-US" sz="3200" dirty="0"/>
              <a:t>: the development of our strengths</a:t>
            </a:r>
          </a:p>
          <a:p>
            <a:pPr marL="0" indent="0">
              <a:buNone/>
            </a:pPr>
            <a:r>
              <a:rPr lang="en-US" sz="3200" dirty="0"/>
              <a:t>R – </a:t>
            </a:r>
            <a:r>
              <a:rPr lang="en-US" sz="3200" b="1" dirty="0">
                <a:solidFill>
                  <a:srgbClr val="FF0000"/>
                </a:solidFill>
              </a:rPr>
              <a:t>relationships</a:t>
            </a:r>
            <a:r>
              <a:rPr lang="en-US" sz="3200" dirty="0"/>
              <a:t>: the opportunity for genuine connection</a:t>
            </a:r>
          </a:p>
          <a:p>
            <a:pPr marL="0" indent="0">
              <a:buNone/>
            </a:pPr>
            <a:r>
              <a:rPr lang="en-US" sz="3200" dirty="0"/>
              <a:t>M – </a:t>
            </a:r>
            <a:r>
              <a:rPr lang="en-US" sz="3200" b="1" dirty="0">
                <a:solidFill>
                  <a:srgbClr val="FF0000"/>
                </a:solidFill>
              </a:rPr>
              <a:t>meaning</a:t>
            </a:r>
            <a:r>
              <a:rPr lang="en-US" sz="3200" dirty="0"/>
              <a:t>: the chance to make a positive difference</a:t>
            </a:r>
          </a:p>
          <a:p>
            <a:pPr marL="0" indent="0">
              <a:buNone/>
            </a:pPr>
            <a:r>
              <a:rPr lang="en-US" sz="3200" dirty="0"/>
              <a:t>A – </a:t>
            </a:r>
            <a:r>
              <a:rPr lang="en-US" sz="3200" b="1" dirty="0">
                <a:solidFill>
                  <a:srgbClr val="FF0000"/>
                </a:solidFill>
              </a:rPr>
              <a:t>accomplishment</a:t>
            </a:r>
            <a:r>
              <a:rPr lang="en-US" sz="3200" dirty="0"/>
              <a:t>: the ability to achieve things that matter</a:t>
            </a:r>
          </a:p>
          <a:p>
            <a:pPr marL="0" indent="0">
              <a:buNone/>
            </a:pPr>
            <a:r>
              <a:rPr lang="en-US" sz="3200" dirty="0"/>
              <a:t>H – </a:t>
            </a:r>
            <a:r>
              <a:rPr lang="en-US" sz="3200" b="1" dirty="0">
                <a:solidFill>
                  <a:srgbClr val="FF0000"/>
                </a:solidFill>
              </a:rPr>
              <a:t>health</a:t>
            </a:r>
            <a:r>
              <a:rPr lang="en-US" sz="3200" dirty="0"/>
              <a:t>: moving, sleeping and eating well</a:t>
            </a:r>
            <a:endParaRPr lang="en-GB" sz="3200" dirty="0"/>
          </a:p>
        </p:txBody>
      </p:sp>
    </p:spTree>
    <p:extLst>
      <p:ext uri="{BB962C8B-B14F-4D97-AF65-F5344CB8AC3E}">
        <p14:creationId xmlns:p14="http://schemas.microsoft.com/office/powerpoint/2010/main" val="111990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02D9-ABB1-45B6-8340-15916E020D5D}"/>
              </a:ext>
            </a:extLst>
          </p:cNvPr>
          <p:cNvSpPr>
            <a:spLocks noGrp="1"/>
          </p:cNvSpPr>
          <p:nvPr>
            <p:ph type="title"/>
          </p:nvPr>
        </p:nvSpPr>
        <p:spPr/>
        <p:txBody>
          <a:bodyPr/>
          <a:lstStyle/>
          <a:p>
            <a:pPr algn="ctr"/>
            <a:r>
              <a:rPr lang="en-GB" dirty="0"/>
              <a:t>Three Lives</a:t>
            </a:r>
          </a:p>
        </p:txBody>
      </p:sp>
      <p:sp>
        <p:nvSpPr>
          <p:cNvPr id="3" name="Content Placeholder 2">
            <a:extLst>
              <a:ext uri="{FF2B5EF4-FFF2-40B4-BE49-F238E27FC236}">
                <a16:creationId xmlns:a16="http://schemas.microsoft.com/office/drawing/2014/main" id="{E9DA1C80-7C3F-4DB9-9586-9853201B0DE0}"/>
              </a:ext>
            </a:extLst>
          </p:cNvPr>
          <p:cNvSpPr>
            <a:spLocks noGrp="1"/>
          </p:cNvSpPr>
          <p:nvPr>
            <p:ph idx="1"/>
          </p:nvPr>
        </p:nvSpPr>
        <p:spPr/>
        <p:txBody>
          <a:bodyPr/>
          <a:lstStyle/>
          <a:p>
            <a:r>
              <a:rPr lang="en-GB" u="sng" dirty="0">
                <a:effectLst/>
              </a:rPr>
              <a:t>The pleasant life</a:t>
            </a:r>
            <a:r>
              <a:rPr lang="en-GB" dirty="0">
                <a:effectLst/>
              </a:rPr>
              <a:t>: a life that successfully pursues the positive emotions about the present, past, and future. It’s important to have enjoyable experiences.</a:t>
            </a:r>
          </a:p>
          <a:p>
            <a:r>
              <a:rPr lang="en-GB" u="sng" dirty="0">
                <a:effectLst/>
              </a:rPr>
              <a:t>The good (engaged) life</a:t>
            </a:r>
            <a:r>
              <a:rPr lang="en-GB" dirty="0">
                <a:effectLst/>
              </a:rPr>
              <a:t>: developing your signature strengths to obtain abundant gratification (through activities we like doing) in the main areas of your life.</a:t>
            </a:r>
          </a:p>
          <a:p>
            <a:r>
              <a:rPr lang="en-GB" u="sng" dirty="0">
                <a:effectLst/>
              </a:rPr>
              <a:t>The meaningful life</a:t>
            </a:r>
            <a:r>
              <a:rPr lang="en-GB" dirty="0">
                <a:effectLst/>
              </a:rPr>
              <a:t>: using your signature strengths and virtues in the service of something much larger than you are. Being connected to something bigger.</a:t>
            </a:r>
          </a:p>
          <a:p>
            <a:endParaRPr lang="en-GB" dirty="0"/>
          </a:p>
        </p:txBody>
      </p:sp>
    </p:spTree>
    <p:extLst>
      <p:ext uri="{BB962C8B-B14F-4D97-AF65-F5344CB8AC3E}">
        <p14:creationId xmlns:p14="http://schemas.microsoft.com/office/powerpoint/2010/main" val="4388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7836-E676-D1A2-CEFA-B59DCEE3AB05}"/>
              </a:ext>
            </a:extLst>
          </p:cNvPr>
          <p:cNvSpPr>
            <a:spLocks noGrp="1"/>
          </p:cNvSpPr>
          <p:nvPr>
            <p:ph type="title"/>
          </p:nvPr>
        </p:nvSpPr>
        <p:spPr>
          <a:xfrm>
            <a:off x="647700" y="320880"/>
            <a:ext cx="10896600" cy="1325563"/>
          </a:xfrm>
        </p:spPr>
        <p:txBody>
          <a:bodyPr/>
          <a:lstStyle/>
          <a:p>
            <a:pPr algn="ctr"/>
            <a:r>
              <a:rPr lang="en-GB" dirty="0"/>
              <a:t>Virtues and Strengths (Seligman and Peterson)</a:t>
            </a:r>
          </a:p>
        </p:txBody>
      </p:sp>
      <p:sp>
        <p:nvSpPr>
          <p:cNvPr id="3" name="Content Placeholder 2">
            <a:extLst>
              <a:ext uri="{FF2B5EF4-FFF2-40B4-BE49-F238E27FC236}">
                <a16:creationId xmlns:a16="http://schemas.microsoft.com/office/drawing/2014/main" id="{2960EC63-8AB1-6D91-8B2D-03EE7D5C7CC2}"/>
              </a:ext>
            </a:extLst>
          </p:cNvPr>
          <p:cNvSpPr>
            <a:spLocks noGrp="1"/>
          </p:cNvSpPr>
          <p:nvPr>
            <p:ph idx="1"/>
          </p:nvPr>
        </p:nvSpPr>
        <p:spPr/>
        <p:txBody>
          <a:bodyPr/>
          <a:lstStyle/>
          <a:p>
            <a:r>
              <a:rPr lang="en-US" sz="3200" b="1" dirty="0">
                <a:solidFill>
                  <a:srgbClr val="FF0000"/>
                </a:solidFill>
              </a:rPr>
              <a:t>Wisdom</a:t>
            </a:r>
            <a:r>
              <a:rPr lang="en-US" sz="3200" dirty="0"/>
              <a:t> – creativity, curiosity, judgement, love of learning, perspective</a:t>
            </a:r>
          </a:p>
          <a:p>
            <a:r>
              <a:rPr lang="en-GB" sz="3200" b="1" dirty="0">
                <a:solidFill>
                  <a:srgbClr val="FF0000"/>
                </a:solidFill>
              </a:rPr>
              <a:t>Courage</a:t>
            </a:r>
            <a:r>
              <a:rPr lang="en-GB" sz="3200" dirty="0"/>
              <a:t> – bravery, persistence, honesty, zest</a:t>
            </a:r>
          </a:p>
          <a:p>
            <a:r>
              <a:rPr lang="en-GB" sz="3200" b="1" dirty="0">
                <a:solidFill>
                  <a:srgbClr val="FF0000"/>
                </a:solidFill>
              </a:rPr>
              <a:t>Humanity</a:t>
            </a:r>
            <a:r>
              <a:rPr lang="en-GB" sz="3200" dirty="0"/>
              <a:t> – love, kindness, social intelligence</a:t>
            </a:r>
          </a:p>
          <a:p>
            <a:r>
              <a:rPr lang="en-GB" sz="3200" b="1" dirty="0">
                <a:solidFill>
                  <a:srgbClr val="FF0000"/>
                </a:solidFill>
              </a:rPr>
              <a:t>Transcendence</a:t>
            </a:r>
            <a:r>
              <a:rPr lang="en-GB" sz="3200" dirty="0"/>
              <a:t> – appreciation of beauty, gratitude, hope, humour, spirituality</a:t>
            </a:r>
          </a:p>
          <a:p>
            <a:r>
              <a:rPr lang="en-GB" sz="3200" b="1" dirty="0">
                <a:solidFill>
                  <a:srgbClr val="FF0000"/>
                </a:solidFill>
              </a:rPr>
              <a:t>Justice</a:t>
            </a:r>
            <a:r>
              <a:rPr lang="en-GB" sz="3200" dirty="0"/>
              <a:t> – teamwork, fairness, leadership</a:t>
            </a:r>
          </a:p>
          <a:p>
            <a:r>
              <a:rPr lang="en-GB" sz="3200" b="1" dirty="0">
                <a:solidFill>
                  <a:srgbClr val="FF0000"/>
                </a:solidFill>
              </a:rPr>
              <a:t>Moderation</a:t>
            </a:r>
            <a:r>
              <a:rPr lang="en-GB" sz="3200" dirty="0"/>
              <a:t> – forgiveness, modesty, prudence, self-control</a:t>
            </a:r>
          </a:p>
          <a:p>
            <a:endParaRPr lang="en-GB" dirty="0"/>
          </a:p>
        </p:txBody>
      </p:sp>
    </p:spTree>
    <p:extLst>
      <p:ext uri="{BB962C8B-B14F-4D97-AF65-F5344CB8AC3E}">
        <p14:creationId xmlns:p14="http://schemas.microsoft.com/office/powerpoint/2010/main" val="123780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D29C-5339-47C5-A205-B7C5DC850E70}"/>
              </a:ext>
            </a:extLst>
          </p:cNvPr>
          <p:cNvSpPr>
            <a:spLocks noGrp="1"/>
          </p:cNvSpPr>
          <p:nvPr>
            <p:ph type="title"/>
          </p:nvPr>
        </p:nvSpPr>
        <p:spPr/>
        <p:txBody>
          <a:bodyPr>
            <a:normAutofit/>
          </a:bodyPr>
          <a:lstStyle/>
          <a:p>
            <a:pPr algn="ctr"/>
            <a:r>
              <a:rPr lang="en-GB" sz="4800" dirty="0"/>
              <a:t>Discussion</a:t>
            </a:r>
          </a:p>
        </p:txBody>
      </p:sp>
      <p:sp>
        <p:nvSpPr>
          <p:cNvPr id="3" name="Content Placeholder 2">
            <a:extLst>
              <a:ext uri="{FF2B5EF4-FFF2-40B4-BE49-F238E27FC236}">
                <a16:creationId xmlns:a16="http://schemas.microsoft.com/office/drawing/2014/main" id="{BB05EC30-7F62-4AF0-AE5C-BC057B010E7C}"/>
              </a:ext>
            </a:extLst>
          </p:cNvPr>
          <p:cNvSpPr>
            <a:spLocks noGrp="1"/>
          </p:cNvSpPr>
          <p:nvPr>
            <p:ph idx="1"/>
          </p:nvPr>
        </p:nvSpPr>
        <p:spPr/>
        <p:txBody>
          <a:bodyPr/>
          <a:lstStyle/>
          <a:p>
            <a:r>
              <a:rPr lang="en-GB" sz="4000" dirty="0"/>
              <a:t>Discuss your signature strengths</a:t>
            </a:r>
          </a:p>
          <a:p>
            <a:r>
              <a:rPr lang="en-GB" sz="4000" dirty="0"/>
              <a:t>Do you recognise yourself in them?</a:t>
            </a:r>
          </a:p>
          <a:p>
            <a:r>
              <a:rPr lang="en-GB" sz="4000" dirty="0"/>
              <a:t>Do you use them a lot in your life?</a:t>
            </a:r>
          </a:p>
          <a:p>
            <a:r>
              <a:rPr lang="en-GB" sz="4000" dirty="0"/>
              <a:t>When you use them how do you feel?</a:t>
            </a:r>
          </a:p>
          <a:p>
            <a:r>
              <a:rPr lang="en-GB" sz="4000" dirty="0"/>
              <a:t>How do these relate to your spiritual wellbeing?</a:t>
            </a:r>
          </a:p>
          <a:p>
            <a:endParaRPr lang="en-GB" dirty="0"/>
          </a:p>
        </p:txBody>
      </p:sp>
    </p:spTree>
    <p:extLst>
      <p:ext uri="{BB962C8B-B14F-4D97-AF65-F5344CB8AC3E}">
        <p14:creationId xmlns:p14="http://schemas.microsoft.com/office/powerpoint/2010/main" val="167846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0B3B-DA91-4E3D-AA4B-3DD87C1E5FC0}"/>
              </a:ext>
            </a:extLst>
          </p:cNvPr>
          <p:cNvSpPr>
            <a:spLocks noGrp="1"/>
          </p:cNvSpPr>
          <p:nvPr>
            <p:ph type="title"/>
          </p:nvPr>
        </p:nvSpPr>
        <p:spPr/>
        <p:txBody>
          <a:bodyPr/>
          <a:lstStyle/>
          <a:p>
            <a:pPr algn="ctr"/>
            <a:r>
              <a:rPr lang="en-GB" dirty="0"/>
              <a:t>Some thoughts about this</a:t>
            </a:r>
          </a:p>
        </p:txBody>
      </p:sp>
      <p:sp>
        <p:nvSpPr>
          <p:cNvPr id="3" name="Content Placeholder 2">
            <a:extLst>
              <a:ext uri="{FF2B5EF4-FFF2-40B4-BE49-F238E27FC236}">
                <a16:creationId xmlns:a16="http://schemas.microsoft.com/office/drawing/2014/main" id="{2AAA049E-2EB5-45D7-8781-5BC3822417F3}"/>
              </a:ext>
            </a:extLst>
          </p:cNvPr>
          <p:cNvSpPr>
            <a:spLocks noGrp="1"/>
          </p:cNvSpPr>
          <p:nvPr>
            <p:ph idx="1"/>
          </p:nvPr>
        </p:nvSpPr>
        <p:spPr/>
        <p:txBody>
          <a:bodyPr>
            <a:normAutofit/>
          </a:bodyPr>
          <a:lstStyle/>
          <a:p>
            <a:r>
              <a:rPr lang="en-GB" dirty="0"/>
              <a:t>Know your top 5!!!</a:t>
            </a:r>
          </a:p>
          <a:p>
            <a:r>
              <a:rPr lang="en-GB" dirty="0"/>
              <a:t>It makes more sense to build your life around strengths than spend all your time worrying about your weaknesses</a:t>
            </a:r>
          </a:p>
          <a:p>
            <a:r>
              <a:rPr lang="en-GB" dirty="0"/>
              <a:t>When making big decisions ask yourself – will my signature strengths be used?</a:t>
            </a:r>
          </a:p>
          <a:p>
            <a:r>
              <a:rPr lang="en-GB" dirty="0"/>
              <a:t>Use your strengths to solve problems, or help you manage things that cannot be changed.</a:t>
            </a:r>
          </a:p>
          <a:p>
            <a:r>
              <a:rPr lang="en-GB" dirty="0"/>
              <a:t>Look for opportunities to practice these.</a:t>
            </a:r>
          </a:p>
          <a:p>
            <a:r>
              <a:rPr lang="en-GB" b="1" u="sng" dirty="0"/>
              <a:t>Parable of the Talents?</a:t>
            </a:r>
          </a:p>
          <a:p>
            <a:endParaRPr lang="en-GB" dirty="0"/>
          </a:p>
        </p:txBody>
      </p:sp>
    </p:spTree>
    <p:extLst>
      <p:ext uri="{BB962C8B-B14F-4D97-AF65-F5344CB8AC3E}">
        <p14:creationId xmlns:p14="http://schemas.microsoft.com/office/powerpoint/2010/main" val="32549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Person skateboarding at park">
            <a:extLst>
              <a:ext uri="{FF2B5EF4-FFF2-40B4-BE49-F238E27FC236}">
                <a16:creationId xmlns:a16="http://schemas.microsoft.com/office/drawing/2014/main" id="{D2AB8567-FA4B-8E45-B40D-558D3AFD073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851" r="9091" b="16126"/>
          <a:stretch/>
        </p:blipFill>
        <p:spPr>
          <a:xfrm>
            <a:off x="20" y="0"/>
            <a:ext cx="12191980" cy="6857990"/>
          </a:xfrm>
          <a:prstGeom prst="rect">
            <a:avLst/>
          </a:prstGeom>
        </p:spPr>
      </p:pic>
      <p:sp>
        <p:nvSpPr>
          <p:cNvPr id="12" name="Rectangle 1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FC0F6-9120-4EA2-B17C-FB3E9509C967}"/>
              </a:ext>
            </a:extLst>
          </p:cNvPr>
          <p:cNvSpPr>
            <a:spLocks noGrp="1"/>
          </p:cNvSpPr>
          <p:nvPr>
            <p:ph type="title"/>
          </p:nvPr>
        </p:nvSpPr>
        <p:spPr>
          <a:xfrm>
            <a:off x="594804" y="640263"/>
            <a:ext cx="6619811" cy="1344975"/>
          </a:xfrm>
        </p:spPr>
        <p:txBody>
          <a:bodyPr vert="horz" lIns="91440" tIns="45720" rIns="91440" bIns="45720" rtlCol="0" anchor="ctr">
            <a:normAutofit/>
          </a:bodyPr>
          <a:lstStyle/>
          <a:p>
            <a:r>
              <a:rPr lang="en-US" sz="4000" b="1" dirty="0"/>
              <a:t>FLOW (</a:t>
            </a:r>
            <a:r>
              <a:rPr lang="en-GB" b="0" i="0" u="none" strike="noStrike" dirty="0">
                <a:effectLst/>
                <a:latin typeface="+mn-lt"/>
              </a:rPr>
              <a:t>Csikszentmihalyi, 1975)</a:t>
            </a:r>
            <a:endParaRPr lang="en-US" b="1" dirty="0">
              <a:latin typeface="+mn-lt"/>
            </a:endParaRPr>
          </a:p>
        </p:txBody>
      </p:sp>
      <p:sp>
        <p:nvSpPr>
          <p:cNvPr id="4" name="Text Placeholder 3">
            <a:extLst>
              <a:ext uri="{FF2B5EF4-FFF2-40B4-BE49-F238E27FC236}">
                <a16:creationId xmlns:a16="http://schemas.microsoft.com/office/drawing/2014/main" id="{8F2F04F1-ACCB-4D90-9A04-5F866EC76EFC}"/>
              </a:ext>
            </a:extLst>
          </p:cNvPr>
          <p:cNvSpPr>
            <a:spLocks noGrp="1"/>
          </p:cNvSpPr>
          <p:nvPr>
            <p:ph type="body" sz="half" idx="2"/>
          </p:nvPr>
        </p:nvSpPr>
        <p:spPr>
          <a:xfrm>
            <a:off x="594109" y="2121763"/>
            <a:ext cx="6620505" cy="3773010"/>
          </a:xfrm>
        </p:spPr>
        <p:txBody>
          <a:bodyPr vert="horz" lIns="91440" tIns="45720" rIns="91440" bIns="45720" rtlCol="0">
            <a:normAutofit/>
          </a:bodyPr>
          <a:lstStyle/>
          <a:p>
            <a:pPr marL="285750" indent="-228600">
              <a:buFont typeface="Arial" panose="020B0604020202020204" pitchFamily="34" charset="0"/>
              <a:buChar char="•"/>
            </a:pPr>
            <a:r>
              <a:rPr lang="en-US" sz="2400" b="0" i="0" dirty="0">
                <a:effectLst/>
              </a:rPr>
              <a:t>Chick – sent – mi – high (Mike to his friends)</a:t>
            </a:r>
          </a:p>
          <a:p>
            <a:pPr marL="285750" indent="-228600">
              <a:buFont typeface="Arial" panose="020B0604020202020204" pitchFamily="34" charset="0"/>
              <a:buChar char="•"/>
            </a:pPr>
            <a:r>
              <a:rPr lang="en-US" sz="2400" b="0" i="0" dirty="0">
                <a:effectLst/>
              </a:rPr>
              <a:t>being </a:t>
            </a:r>
            <a:r>
              <a:rPr lang="en-US" sz="2400" b="1" i="0" dirty="0">
                <a:effectLst/>
              </a:rPr>
              <a:t>in</a:t>
            </a:r>
            <a:r>
              <a:rPr lang="en-US" sz="2400" b="0" i="0" dirty="0">
                <a:effectLst/>
              </a:rPr>
              <a:t> </a:t>
            </a:r>
            <a:r>
              <a:rPr lang="en-US" sz="2400" b="1" i="0" dirty="0">
                <a:effectLst/>
              </a:rPr>
              <a:t>the zone</a:t>
            </a:r>
            <a:r>
              <a:rPr lang="en-US" sz="2400" b="0" i="0" dirty="0">
                <a:effectLst/>
              </a:rPr>
              <a:t>, </a:t>
            </a:r>
          </a:p>
          <a:p>
            <a:pPr marL="285750" indent="-228600">
              <a:buFont typeface="Arial" panose="020B0604020202020204" pitchFamily="34" charset="0"/>
              <a:buChar char="•"/>
            </a:pPr>
            <a:r>
              <a:rPr lang="en-US" sz="2400" b="0" i="0" dirty="0">
                <a:effectLst/>
              </a:rPr>
              <a:t>fully immersed in a feeling of energized focus, full involvement, and enjoyment in the process of the activity. </a:t>
            </a:r>
          </a:p>
          <a:p>
            <a:pPr marL="285750" indent="-228600">
              <a:buFont typeface="Arial" panose="020B0604020202020204" pitchFamily="34" charset="0"/>
              <a:buChar char="•"/>
            </a:pPr>
            <a:r>
              <a:rPr lang="en-US" sz="2400" b="0" i="0" dirty="0">
                <a:effectLst/>
              </a:rPr>
              <a:t>characterized by the complete absorption in what one does, and a resulting transformation in one's sense of time.</a:t>
            </a:r>
            <a:endParaRPr lang="en-US" sz="2400" dirty="0"/>
          </a:p>
        </p:txBody>
      </p:sp>
    </p:spTree>
    <p:extLst>
      <p:ext uri="{BB962C8B-B14F-4D97-AF65-F5344CB8AC3E}">
        <p14:creationId xmlns:p14="http://schemas.microsoft.com/office/powerpoint/2010/main" val="35994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Skydiver mid-air">
            <a:extLst>
              <a:ext uri="{FF2B5EF4-FFF2-40B4-BE49-F238E27FC236}">
                <a16:creationId xmlns:a16="http://schemas.microsoft.com/office/drawing/2014/main" id="{8DF06FBF-071C-517E-FF91-A7C8E9170B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091" t="909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2A3F0-7124-4317-B813-7BD7AB689530}"/>
              </a:ext>
            </a:extLst>
          </p:cNvPr>
          <p:cNvSpPr>
            <a:spLocks noGrp="1"/>
          </p:cNvSpPr>
          <p:nvPr>
            <p:ph type="title"/>
          </p:nvPr>
        </p:nvSpPr>
        <p:spPr>
          <a:xfrm>
            <a:off x="7749985" y="640263"/>
            <a:ext cx="3759240" cy="1344975"/>
          </a:xfrm>
        </p:spPr>
        <p:txBody>
          <a:bodyPr vert="horz" lIns="91440" tIns="45720" rIns="91440" bIns="45720" rtlCol="0" anchor="ctr">
            <a:normAutofit/>
          </a:bodyPr>
          <a:lstStyle/>
          <a:p>
            <a:pPr algn="ctr"/>
            <a:r>
              <a:rPr lang="en-US" sz="4000" dirty="0"/>
              <a:t>Flow &amp; You</a:t>
            </a:r>
          </a:p>
        </p:txBody>
      </p:sp>
      <p:sp>
        <p:nvSpPr>
          <p:cNvPr id="4" name="Text Placeholder 3">
            <a:extLst>
              <a:ext uri="{FF2B5EF4-FFF2-40B4-BE49-F238E27FC236}">
                <a16:creationId xmlns:a16="http://schemas.microsoft.com/office/drawing/2014/main" id="{D5EDC71D-DDE6-43F3-93A8-206F7AC8CBE4}"/>
              </a:ext>
            </a:extLst>
          </p:cNvPr>
          <p:cNvSpPr>
            <a:spLocks noGrp="1"/>
          </p:cNvSpPr>
          <p:nvPr>
            <p:ph type="body" sz="half" idx="2"/>
          </p:nvPr>
        </p:nvSpPr>
        <p:spPr>
          <a:xfrm>
            <a:off x="7749984" y="2121763"/>
            <a:ext cx="3764131" cy="3773010"/>
          </a:xfrm>
        </p:spPr>
        <p:txBody>
          <a:bodyPr vert="horz" lIns="91440" tIns="45720" rIns="91440" bIns="45720" rtlCol="0">
            <a:normAutofit lnSpcReduction="10000"/>
          </a:bodyPr>
          <a:lstStyle/>
          <a:p>
            <a:pPr indent="-228600">
              <a:buFont typeface="Arial" panose="020B0604020202020204" pitchFamily="34" charset="0"/>
              <a:buChar char="•"/>
            </a:pPr>
            <a:r>
              <a:rPr lang="en-US" sz="2800" dirty="0"/>
              <a:t>What creates flow experiences for you?</a:t>
            </a:r>
          </a:p>
          <a:p>
            <a:pPr indent="-228600">
              <a:buFont typeface="Arial" panose="020B0604020202020204" pitchFamily="34" charset="0"/>
              <a:buChar char="•"/>
            </a:pPr>
            <a:r>
              <a:rPr lang="en-US" sz="2800" dirty="0"/>
              <a:t>Describe the experience</a:t>
            </a:r>
          </a:p>
          <a:p>
            <a:pPr indent="-228600">
              <a:buFont typeface="Arial" panose="020B0604020202020204" pitchFamily="34" charset="0"/>
              <a:buChar char="•"/>
            </a:pPr>
            <a:r>
              <a:rPr lang="en-US" sz="2800" dirty="0"/>
              <a:t>How do you feel afterwards?</a:t>
            </a:r>
          </a:p>
          <a:p>
            <a:pPr indent="-228600">
              <a:buFont typeface="Arial" panose="020B0604020202020204" pitchFamily="34" charset="0"/>
              <a:buChar char="•"/>
            </a:pPr>
            <a:r>
              <a:rPr lang="en-US" sz="2800" dirty="0"/>
              <a:t>How might flow experiences enhance your spiritual wellbeing?</a:t>
            </a: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57618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1217</Words>
  <Application>Microsoft Office PowerPoint</Application>
  <PresentationFormat>Widescreen</PresentationFormat>
  <Paragraphs>80</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Positive Psychology</vt:lpstr>
      <vt:lpstr>Wellbeing is like Weather</vt:lpstr>
      <vt:lpstr>PERMAH</vt:lpstr>
      <vt:lpstr>Three Lives</vt:lpstr>
      <vt:lpstr>Virtues and Strengths (Seligman and Peterson)</vt:lpstr>
      <vt:lpstr>Discussion</vt:lpstr>
      <vt:lpstr>Some thoughts about this</vt:lpstr>
      <vt:lpstr>FLOW (Csikszentmihalyi, 1975)</vt:lpstr>
      <vt:lpstr>Flow &amp; You</vt:lpstr>
      <vt:lpstr>Some thoughts about Flow</vt:lpstr>
      <vt:lpstr>Quick intro to Positive Psychology – Recap Wellbeing is measurable; Use of Signature Strengths leads to experiences of Flow; God delighting and God connecting?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Psychology</dc:title>
  <dc:creator>Bob Levesley (NCC)</dc:creator>
  <cp:lastModifiedBy>Levesley, Adam (11JNE)</cp:lastModifiedBy>
  <cp:revision>6</cp:revision>
  <dcterms:created xsi:type="dcterms:W3CDTF">2022-01-29T11:51:46Z</dcterms:created>
  <dcterms:modified xsi:type="dcterms:W3CDTF">2022-10-05T19:21:09Z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26a34-59ed-402c-a326-5f7429bfdaa8_Enabled">
    <vt:lpwstr>true</vt:lpwstr>
  </property>
  <property fmtid="{D5CDD505-2E9C-101B-9397-08002B2CF9AE}" pid="3" name="MSIP_Label_3ec26a34-59ed-402c-a326-5f7429bfdaa8_SetDate">
    <vt:lpwstr>2022-01-29T17:55:48Z</vt:lpwstr>
  </property>
  <property fmtid="{D5CDD505-2E9C-101B-9397-08002B2CF9AE}" pid="4" name="MSIP_Label_3ec26a34-59ed-402c-a326-5f7429bfdaa8_Method">
    <vt:lpwstr>Privileged</vt:lpwstr>
  </property>
  <property fmtid="{D5CDD505-2E9C-101B-9397-08002B2CF9AE}" pid="5" name="MSIP_Label_3ec26a34-59ed-402c-a326-5f7429bfdaa8_Name">
    <vt:lpwstr>Non-Official</vt:lpwstr>
  </property>
  <property fmtid="{D5CDD505-2E9C-101B-9397-08002B2CF9AE}" pid="6" name="MSIP_Label_3ec26a34-59ed-402c-a326-5f7429bfdaa8_SiteId">
    <vt:lpwstr>a1ba59b9-7204-48d8-a360-7770245ad4a9</vt:lpwstr>
  </property>
  <property fmtid="{D5CDD505-2E9C-101B-9397-08002B2CF9AE}" pid="7" name="MSIP_Label_3ec26a34-59ed-402c-a326-5f7429bfdaa8_ActionId">
    <vt:lpwstr>89b2d016-76d8-4c47-8899-e73c1cb61d75</vt:lpwstr>
  </property>
  <property fmtid="{D5CDD505-2E9C-101B-9397-08002B2CF9AE}" pid="8" name="MSIP_Label_3ec26a34-59ed-402c-a326-5f7429bfdaa8_ContentBits">
    <vt:lpwstr>0</vt:lpwstr>
  </property>
</Properties>
</file>