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69" r:id="rId3"/>
    <p:sldId id="258" r:id="rId4"/>
    <p:sldId id="259" r:id="rId5"/>
    <p:sldId id="257" r:id="rId6"/>
    <p:sldId id="272" r:id="rId7"/>
    <p:sldId id="261" r:id="rId8"/>
    <p:sldId id="262" r:id="rId9"/>
    <p:sldId id="263" r:id="rId10"/>
    <p:sldId id="265" r:id="rId11"/>
    <p:sldId id="264" r:id="rId12"/>
    <p:sldId id="266" r:id="rId13"/>
    <p:sldId id="268" r:id="rId14"/>
    <p:sldId id="271" r:id="rId15"/>
    <p:sldId id="260"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56279-4138-4F15-907C-5093E3CE63A3}" v="4" dt="2022-07-07T19:21:28.1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876" autoAdjust="0"/>
  </p:normalViewPr>
  <p:slideViewPr>
    <p:cSldViewPr snapToGrid="0">
      <p:cViewPr varScale="1">
        <p:scale>
          <a:sx n="52" d="100"/>
          <a:sy n="52" d="100"/>
        </p:scale>
        <p:origin x="1872" y="3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B89A0-8690-4216-B919-D6344DAF464E}" type="datetimeFigureOut">
              <a:rPr lang="en-GB" smtClean="0"/>
              <a:t>05/10/2022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3BDB37-AB77-41A7-A327-022575F53A07}" type="slidenum">
              <a:rPr lang="en-GB" smtClean="0"/>
              <a:t>‹#›</a:t>
            </a:fld>
            <a:endParaRPr lang="en-GB"/>
          </a:p>
        </p:txBody>
      </p:sp>
    </p:spTree>
    <p:extLst>
      <p:ext uri="{BB962C8B-B14F-4D97-AF65-F5344CB8AC3E}">
        <p14:creationId xmlns:p14="http://schemas.microsoft.com/office/powerpoint/2010/main" val="295043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I use this title?  The context refers to Jesus as the Good Shepherd and perhaps what you can expect from him as opposed to the “thief” who only comes to “kill and destroy”. In recent years, with all the work I’ve done in the field of mental health and workplace wellbeing somehow it feels like there may be more to this for me – this is what this week is trying find out about/think about/explore.</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1</a:t>
            </a:fld>
            <a:endParaRPr lang="en-GB"/>
          </a:p>
        </p:txBody>
      </p:sp>
    </p:spTree>
    <p:extLst>
      <p:ext uri="{BB962C8B-B14F-4D97-AF65-F5344CB8AC3E}">
        <p14:creationId xmlns:p14="http://schemas.microsoft.com/office/powerpoint/2010/main" val="464999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week is about strategies much more than solutions.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find solutions to everything in the stress font share them out but I’m not very optimistic about that . I AM optimistic about strategies and sharing them. Some of you will already have them – let EVERYONE know.</a:t>
            </a:r>
          </a:p>
          <a:p>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14</a:t>
            </a:fld>
            <a:endParaRPr lang="en-GB"/>
          </a:p>
        </p:txBody>
      </p:sp>
    </p:spTree>
    <p:extLst>
      <p:ext uri="{BB962C8B-B14F-4D97-AF65-F5344CB8AC3E}">
        <p14:creationId xmlns:p14="http://schemas.microsoft.com/office/powerpoint/2010/main" val="251833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we’ll do this week that might help.</a:t>
            </a:r>
          </a:p>
          <a:p>
            <a:r>
              <a:rPr lang="en-US" dirty="0"/>
              <a:t>Looking forward to the chanting</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15</a:t>
            </a:fld>
            <a:endParaRPr lang="en-GB"/>
          </a:p>
        </p:txBody>
      </p:sp>
    </p:spTree>
    <p:extLst>
      <p:ext uri="{BB962C8B-B14F-4D97-AF65-F5344CB8AC3E}">
        <p14:creationId xmlns:p14="http://schemas.microsoft.com/office/powerpoint/2010/main" val="211666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plan for the week.</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16</a:t>
            </a:fld>
            <a:endParaRPr lang="en-GB"/>
          </a:p>
        </p:txBody>
      </p:sp>
    </p:spTree>
    <p:extLst>
      <p:ext uri="{BB962C8B-B14F-4D97-AF65-F5344CB8AC3E}">
        <p14:creationId xmlns:p14="http://schemas.microsoft.com/office/powerpoint/2010/main" val="184788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all here – ice breaker. Three reasons why you’re here.</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2</a:t>
            </a:fld>
            <a:endParaRPr lang="en-GB"/>
          </a:p>
        </p:txBody>
      </p:sp>
    </p:spTree>
    <p:extLst>
      <p:ext uri="{BB962C8B-B14F-4D97-AF65-F5344CB8AC3E}">
        <p14:creationId xmlns:p14="http://schemas.microsoft.com/office/powerpoint/2010/main" val="276714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 about chairing a CPW for some time (Dad’s fault I think). This is the only thing I could do with any proper conviction since my professional life has surrounded this stuff. My view of myself also feeds in greatly.  This week won’t be so much about finding solutions to our spiritual ills or problems – more about coping strategies and finding space to talk about this. If you do find any solutions though share them – we could all do with a few.</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3</a:t>
            </a:fld>
            <a:endParaRPr lang="en-GB"/>
          </a:p>
        </p:txBody>
      </p:sp>
    </p:spTree>
    <p:extLst>
      <p:ext uri="{BB962C8B-B14F-4D97-AF65-F5344CB8AC3E}">
        <p14:creationId xmlns:p14="http://schemas.microsoft.com/office/powerpoint/2010/main" val="5690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week will touch on matters of mental health from time to time but it’s really about wellbeing rather than anything to do with diagnosis – although the 2 do relate to each other.</a:t>
            </a:r>
          </a:p>
          <a:p>
            <a:r>
              <a:rPr lang="en-US" dirty="0"/>
              <a:t>Spiritual wellbeing – what is that? </a:t>
            </a:r>
          </a:p>
          <a:p>
            <a:r>
              <a:rPr lang="en-US" dirty="0"/>
              <a:t>Relates to the things we believe about the world around us including but not not exclusively religious belief. It relates to our ideas about things and people and what we think is right. So our faith is crucial here but not the only influencer in our lives.</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4</a:t>
            </a:fld>
            <a:endParaRPr lang="en-GB"/>
          </a:p>
        </p:txBody>
      </p:sp>
    </p:spTree>
    <p:extLst>
      <p:ext uri="{BB962C8B-B14F-4D97-AF65-F5344CB8AC3E}">
        <p14:creationId xmlns:p14="http://schemas.microsoft.com/office/powerpoint/2010/main" val="153799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groups</a:t>
            </a:r>
          </a:p>
          <a:p>
            <a:r>
              <a:rPr lang="en-US" dirty="0"/>
              <a:t>Think about how your religious life might enhance AND diminish your spiritual wellbeing.</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5</a:t>
            </a:fld>
            <a:endParaRPr lang="en-GB"/>
          </a:p>
        </p:txBody>
      </p:sp>
    </p:spTree>
    <p:extLst>
      <p:ext uri="{BB962C8B-B14F-4D97-AF65-F5344CB8AC3E}">
        <p14:creationId xmlns:p14="http://schemas.microsoft.com/office/powerpoint/2010/main" val="3957039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bucket analogy (find out more about this at this link: https://mentalhealthathome.org/2021/03/12/what-is-stress-bucket/)</a:t>
            </a:r>
          </a:p>
          <a:p>
            <a:r>
              <a:rPr lang="en-US" dirty="0"/>
              <a:t>What are the aspects of your faith life that might be like water going into your stress font? </a:t>
            </a:r>
          </a:p>
          <a:p>
            <a:r>
              <a:rPr lang="en-US" i="1" dirty="0">
                <a:solidFill>
                  <a:srgbClr val="FF0000"/>
                </a:solidFill>
                <a:highlight>
                  <a:srgbClr val="FFFF00"/>
                </a:highlight>
              </a:rPr>
              <a:t>People brought a stone which represented this stress and put it in a basket which stayed with us all week. The stones got used for a variety of things, mostly weighing things down so they didn’t blow away – felt quite appropriate really.</a:t>
            </a:r>
          </a:p>
          <a:p>
            <a:r>
              <a:rPr lang="en-US" dirty="0"/>
              <a:t>During the week we will look at ways to think about how we empty this, or at least keep it in check.</a:t>
            </a:r>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6</a:t>
            </a:fld>
            <a:endParaRPr lang="en-GB"/>
          </a:p>
        </p:txBody>
      </p:sp>
    </p:spTree>
    <p:extLst>
      <p:ext uri="{BB962C8B-B14F-4D97-AF65-F5344CB8AC3E}">
        <p14:creationId xmlns:p14="http://schemas.microsoft.com/office/powerpoint/2010/main" val="428654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do we start to empty our stress font/bucket?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Five Ways to Wellbeing – New Economics Foundation (2008): prior to this time people tended to think about mental health or mental ill health. My experience of teaching people about mental health was that mental health equated to mental illness – a disease model. Actually this didn’t really chime with people’s experience. Many people think of this like a continuum now and in fact many (most) people with mental health problems are recovering and enjoy good wellbeing much of the time – but perhaps not always.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Mental Health continuum (find out more at this link: https://mental-health-matters.org/about-mental-health/attitudes-to-mh-issues/the-mental-health-continuum/)</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Small groups - experiences of wellbeing vs mental health.</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next few slides show the Five Ways to Wellbeing.</a:t>
            </a:r>
          </a:p>
          <a:p>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7</a:t>
            </a:fld>
            <a:endParaRPr lang="en-GB"/>
          </a:p>
        </p:txBody>
      </p:sp>
    </p:spTree>
    <p:extLst>
      <p:ext uri="{BB962C8B-B14F-4D97-AF65-F5344CB8AC3E}">
        <p14:creationId xmlns:p14="http://schemas.microsoft.com/office/powerpoint/2010/main" val="3822470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8</a:t>
            </a:fld>
            <a:endParaRPr lang="en-GB"/>
          </a:p>
        </p:txBody>
      </p:sp>
    </p:spTree>
    <p:extLst>
      <p:ext uri="{BB962C8B-B14F-4D97-AF65-F5344CB8AC3E}">
        <p14:creationId xmlns:p14="http://schemas.microsoft.com/office/powerpoint/2010/main" val="2316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3BDB37-AB77-41A7-A327-022575F53A07}" type="slidenum">
              <a:rPr lang="en-GB" smtClean="0"/>
              <a:t>13</a:t>
            </a:fld>
            <a:endParaRPr lang="en-GB"/>
          </a:p>
        </p:txBody>
      </p:sp>
    </p:spTree>
    <p:extLst>
      <p:ext uri="{BB962C8B-B14F-4D97-AF65-F5344CB8AC3E}">
        <p14:creationId xmlns:p14="http://schemas.microsoft.com/office/powerpoint/2010/main" val="2210990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95B46-B03C-4974-9CB8-D75CF4DDC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745023-E2F1-4341-A64C-8FDA492B9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19E755-9D4D-4594-BBFC-3D459CA89417}"/>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31764FD6-30FF-4040-839E-5E7FD89343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4B202B-B7EA-4DB4-BAE2-00F03C566464}"/>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151197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EAB8-22EC-4C5E-8481-B6B822CAC2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7DFC99-6FCB-4F22-8A2F-02E51785A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FDDF2-AFD4-4D13-864F-DE42EDD5D588}"/>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13C8548A-32B8-4D81-9AE8-2417EE14D4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A899C0-79A6-4607-804C-7E417E213F4E}"/>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373995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52C1B-BDC3-46F6-8C30-53A3E78DC8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2959AC-F445-4257-B3C7-68816DEB8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21A200-DBC7-4121-893A-57B8D59B60F2}"/>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E9EA3F9B-E6B9-4D26-AB75-3B007D8FB5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61061F-A25F-42C2-8C06-ED8D80873AE0}"/>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291154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0A72-E542-45EC-B9A2-1DAF19BE3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CDF5AC-8751-475F-960F-E237129134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7FBD8C-C7B0-4A05-A7E3-CB1B73B3B1AA}"/>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EFA288C7-5B9F-4A92-8A87-04EF013C8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B0B0C2-37FD-4F4A-8660-9473E64606FA}"/>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83643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31D2-3B34-4A78-9204-AC3CFB34DB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95534E-B144-496C-9D15-3A4C87A4C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E2C56-09D3-4445-8CB4-27E88369B607}"/>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0F59D5C7-2FDC-4D7C-8ADD-DA4759BBF5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991D6A-7DB6-4093-9A2E-7658952A60FB}"/>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1185348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B6A0-B47A-4B38-8FD7-7AC768669C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2D44C4-5A49-4654-AF87-FCDF993705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9BB5400-63C1-4619-A896-1323E67064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72ED33-A26F-4D1D-AD71-B9B47BE97884}"/>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6" name="Footer Placeholder 5">
            <a:extLst>
              <a:ext uri="{FF2B5EF4-FFF2-40B4-BE49-F238E27FC236}">
                <a16:creationId xmlns:a16="http://schemas.microsoft.com/office/drawing/2014/main" id="{4BD2B160-E1FF-43F4-899C-19D8832CB7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A8132B-5BFF-461F-9E32-50B5AB9E311E}"/>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422171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BE43-A754-4ED1-AC00-A6D6F04457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EE616B-EF1C-4725-89E3-9359E3CC20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F22819-0DAB-487F-8524-44007DE924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3B0302-FBFB-476E-8B2F-06D57CAF9D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4ABBD9-F3EB-4F63-A2C4-B41913919F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2D62A5-A1CE-4DBD-B605-EA483DE8A725}"/>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8" name="Footer Placeholder 7">
            <a:extLst>
              <a:ext uri="{FF2B5EF4-FFF2-40B4-BE49-F238E27FC236}">
                <a16:creationId xmlns:a16="http://schemas.microsoft.com/office/drawing/2014/main" id="{067C1E47-4FCB-40FC-B2BD-B83EABB63A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3C99EB3-68AE-433F-B1A9-A0A2C2192F16}"/>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178760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A515-44A7-4E32-B0F2-8EA0E1D202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E0109C-FBD4-4872-AA23-64E6D5E89D39}"/>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4" name="Footer Placeholder 3">
            <a:extLst>
              <a:ext uri="{FF2B5EF4-FFF2-40B4-BE49-F238E27FC236}">
                <a16:creationId xmlns:a16="http://schemas.microsoft.com/office/drawing/2014/main" id="{4E38E131-B352-4924-A74E-89B8A942B0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0B2452-A116-4FDE-942A-C364A5C5F218}"/>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3313357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FB625-31EC-4D3B-9B4D-E777E95330E5}"/>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3" name="Footer Placeholder 2">
            <a:extLst>
              <a:ext uri="{FF2B5EF4-FFF2-40B4-BE49-F238E27FC236}">
                <a16:creationId xmlns:a16="http://schemas.microsoft.com/office/drawing/2014/main" id="{15298D9E-D7FC-477B-A3A4-33F52820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FFE699-7F46-414E-A0F8-1C35A1C6E7B0}"/>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409845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29BF-97F3-4D28-8337-C6FEF33CC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B9565D-B162-42D1-910F-CF6AF6E62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2EE855-B59F-4DA3-8AAF-E0A8E61F7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786BE5-CBD0-40DB-9A23-4AFA2B67D986}"/>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6" name="Footer Placeholder 5">
            <a:extLst>
              <a:ext uri="{FF2B5EF4-FFF2-40B4-BE49-F238E27FC236}">
                <a16:creationId xmlns:a16="http://schemas.microsoft.com/office/drawing/2014/main" id="{42142E0D-4814-41FB-A7D0-E4A2DA3240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3073EC-E6DD-43ED-8C2D-92D90003EF86}"/>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383729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6BCF-8E7E-4C05-AD73-3054017963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49A307-0380-4584-B312-FAA297D50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C7D137-CE9C-42FD-9839-108E486C4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079E9-A3E1-4C86-B238-DBBDBDCD93D3}"/>
              </a:ext>
            </a:extLst>
          </p:cNvPr>
          <p:cNvSpPr>
            <a:spLocks noGrp="1"/>
          </p:cNvSpPr>
          <p:nvPr>
            <p:ph type="dt" sz="half" idx="10"/>
          </p:nvPr>
        </p:nvSpPr>
        <p:spPr/>
        <p:txBody>
          <a:bodyPr/>
          <a:lstStyle/>
          <a:p>
            <a:fld id="{0BBC840B-6B5A-4D10-82C8-0930470345BC}" type="datetimeFigureOut">
              <a:rPr lang="en-GB" smtClean="0"/>
              <a:t>05/10/2022</a:t>
            </a:fld>
            <a:endParaRPr lang="en-GB"/>
          </a:p>
        </p:txBody>
      </p:sp>
      <p:sp>
        <p:nvSpPr>
          <p:cNvPr id="6" name="Footer Placeholder 5">
            <a:extLst>
              <a:ext uri="{FF2B5EF4-FFF2-40B4-BE49-F238E27FC236}">
                <a16:creationId xmlns:a16="http://schemas.microsoft.com/office/drawing/2014/main" id="{13076A89-233C-4E5D-8426-DB2C1B8A4D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627F56-567C-411D-AEA5-A21D88B103F6}"/>
              </a:ext>
            </a:extLst>
          </p:cNvPr>
          <p:cNvSpPr>
            <a:spLocks noGrp="1"/>
          </p:cNvSpPr>
          <p:nvPr>
            <p:ph type="sldNum" sz="quarter" idx="12"/>
          </p:nvPr>
        </p:nvSpPr>
        <p:spPr/>
        <p:txBody>
          <a:bodyPr/>
          <a:lstStyle/>
          <a:p>
            <a:fld id="{F31DBD4B-A132-4E2F-BF00-353A51A8FADE}" type="slidenum">
              <a:rPr lang="en-GB" smtClean="0"/>
              <a:t>‹#›</a:t>
            </a:fld>
            <a:endParaRPr lang="en-GB"/>
          </a:p>
        </p:txBody>
      </p:sp>
    </p:spTree>
    <p:extLst>
      <p:ext uri="{BB962C8B-B14F-4D97-AF65-F5344CB8AC3E}">
        <p14:creationId xmlns:p14="http://schemas.microsoft.com/office/powerpoint/2010/main" val="13865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8526E-E8D5-4E39-A5AB-59BA94D83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22B299-0257-47A7-9935-B2183741B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74C2B4-8B05-485C-8DDB-C7297C93F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C840B-6B5A-4D10-82C8-0930470345BC}" type="datetimeFigureOut">
              <a:rPr lang="en-GB" smtClean="0"/>
              <a:t>05/10/2022</a:t>
            </a:fld>
            <a:endParaRPr lang="en-GB"/>
          </a:p>
        </p:txBody>
      </p:sp>
      <p:sp>
        <p:nvSpPr>
          <p:cNvPr id="5" name="Footer Placeholder 4">
            <a:extLst>
              <a:ext uri="{FF2B5EF4-FFF2-40B4-BE49-F238E27FC236}">
                <a16:creationId xmlns:a16="http://schemas.microsoft.com/office/drawing/2014/main" id="{9DEF1B5A-7F33-443D-A706-425C15CCF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B0251EF-9855-439A-BF20-547F97DBD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DBD4B-A132-4E2F-BF00-353A51A8FADE}" type="slidenum">
              <a:rPr lang="en-GB" smtClean="0"/>
              <a:t>‹#›</a:t>
            </a:fld>
            <a:endParaRPr lang="en-GB"/>
          </a:p>
        </p:txBody>
      </p:sp>
    </p:spTree>
    <p:extLst>
      <p:ext uri="{BB962C8B-B14F-4D97-AF65-F5344CB8AC3E}">
        <p14:creationId xmlns:p14="http://schemas.microsoft.com/office/powerpoint/2010/main" val="3253130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062FCB-1B6D-44C1-A806-4698F2A91C0D}"/>
              </a:ext>
            </a:extLst>
          </p:cNvPr>
          <p:cNvSpPr>
            <a:spLocks noGrp="1"/>
          </p:cNvSpPr>
          <p:nvPr>
            <p:ph type="ctrTitle"/>
          </p:nvPr>
        </p:nvSpPr>
        <p:spPr>
          <a:xfrm>
            <a:off x="3045368" y="2043663"/>
            <a:ext cx="6105194" cy="2031055"/>
          </a:xfrm>
        </p:spPr>
        <p:txBody>
          <a:bodyPr>
            <a:normAutofit/>
          </a:bodyPr>
          <a:lstStyle/>
          <a:p>
            <a:r>
              <a:rPr lang="en-GB">
                <a:solidFill>
                  <a:srgbClr val="FFFFFF"/>
                </a:solidFill>
              </a:rPr>
              <a:t>Life to the Full</a:t>
            </a:r>
          </a:p>
        </p:txBody>
      </p:sp>
      <p:sp>
        <p:nvSpPr>
          <p:cNvPr id="3" name="Subtitle 2">
            <a:extLst>
              <a:ext uri="{FF2B5EF4-FFF2-40B4-BE49-F238E27FC236}">
                <a16:creationId xmlns:a16="http://schemas.microsoft.com/office/drawing/2014/main" id="{F0EE2395-3D8E-48D6-9549-1028969C92E1}"/>
              </a:ext>
            </a:extLst>
          </p:cNvPr>
          <p:cNvSpPr>
            <a:spLocks noGrp="1"/>
          </p:cNvSpPr>
          <p:nvPr>
            <p:ph type="subTitle" idx="1"/>
          </p:nvPr>
        </p:nvSpPr>
        <p:spPr>
          <a:xfrm>
            <a:off x="3045368" y="4074718"/>
            <a:ext cx="6105194" cy="682079"/>
          </a:xfrm>
        </p:spPr>
        <p:txBody>
          <a:bodyPr>
            <a:normAutofit fontScale="85000" lnSpcReduction="20000"/>
          </a:bodyPr>
          <a:lstStyle/>
          <a:p>
            <a:endParaRPr lang="en-GB" sz="1500" dirty="0">
              <a:solidFill>
                <a:srgbClr val="FFFFFF"/>
              </a:solidFill>
            </a:endParaRPr>
          </a:p>
          <a:p>
            <a:r>
              <a:rPr lang="en-GB" sz="3200" dirty="0">
                <a:solidFill>
                  <a:srgbClr val="FFFFFF"/>
                </a:solidFill>
              </a:rPr>
              <a:t>John 10:10</a:t>
            </a:r>
          </a:p>
        </p:txBody>
      </p:sp>
    </p:spTree>
    <p:extLst>
      <p:ext uri="{BB962C8B-B14F-4D97-AF65-F5344CB8AC3E}">
        <p14:creationId xmlns:p14="http://schemas.microsoft.com/office/powerpoint/2010/main" val="646067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F8B876-6CCB-4CB4-8DAA-D016755E45C5}"/>
              </a:ext>
            </a:extLst>
          </p:cNvPr>
          <p:cNvSpPr>
            <a:spLocks noGrp="1"/>
          </p:cNvSpPr>
          <p:nvPr>
            <p:ph type="title"/>
          </p:nvPr>
        </p:nvSpPr>
        <p:spPr>
          <a:xfrm>
            <a:off x="6513788" y="365125"/>
            <a:ext cx="4840010" cy="1807305"/>
          </a:xfrm>
        </p:spPr>
        <p:txBody>
          <a:bodyPr>
            <a:normAutofit/>
          </a:bodyPr>
          <a:lstStyle/>
          <a:p>
            <a:r>
              <a:rPr lang="en-GB" b="1" dirty="0"/>
              <a:t>Give to others</a:t>
            </a:r>
          </a:p>
        </p:txBody>
      </p:sp>
      <p:pic>
        <p:nvPicPr>
          <p:cNvPr id="5" name="Picture 4" descr="Large and small hands holding red heart">
            <a:extLst>
              <a:ext uri="{FF2B5EF4-FFF2-40B4-BE49-F238E27FC236}">
                <a16:creationId xmlns:a16="http://schemas.microsoft.com/office/drawing/2014/main" id="{184700CD-3975-9BF3-4A83-ED4C0FF5845F}"/>
              </a:ext>
            </a:extLst>
          </p:cNvPr>
          <p:cNvPicPr>
            <a:picLocks noChangeAspect="1"/>
          </p:cNvPicPr>
          <p:nvPr/>
        </p:nvPicPr>
        <p:blipFill rotWithShape="1">
          <a:blip r:embed="rId2">
            <a:extLst>
              <a:ext uri="{28A0092B-C50C-407E-A947-70E740481C1C}">
                <a14:useLocalDpi xmlns:a14="http://schemas.microsoft.com/office/drawing/2010/main" val="0"/>
              </a:ext>
            </a:extLst>
          </a:blip>
          <a:srcRect l="3653" r="4617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10EF1A32-4539-4E4C-BDA6-9870405523E9}"/>
              </a:ext>
            </a:extLst>
          </p:cNvPr>
          <p:cNvSpPr>
            <a:spLocks noGrp="1"/>
          </p:cNvSpPr>
          <p:nvPr>
            <p:ph idx="1"/>
          </p:nvPr>
        </p:nvSpPr>
        <p:spPr>
          <a:xfrm>
            <a:off x="6513787" y="1740310"/>
            <a:ext cx="5237229" cy="4752565"/>
          </a:xfrm>
        </p:spPr>
        <p:txBody>
          <a:bodyPr>
            <a:normAutofit/>
          </a:bodyPr>
          <a:lstStyle/>
          <a:p>
            <a:r>
              <a:rPr lang="en-GB" sz="2400" dirty="0"/>
              <a:t>Do something nice for a friend, or a stranger. </a:t>
            </a:r>
          </a:p>
          <a:p>
            <a:r>
              <a:rPr lang="en-GB" sz="2400" dirty="0"/>
              <a:t>Thank someone. Smile.</a:t>
            </a:r>
          </a:p>
          <a:p>
            <a:r>
              <a:rPr lang="en-GB" sz="2400" dirty="0"/>
              <a:t>Volunteer your time. Join a community group. </a:t>
            </a:r>
          </a:p>
          <a:p>
            <a:r>
              <a:rPr lang="en-GB" sz="2400" dirty="0"/>
              <a:t>Look out, as well as in. </a:t>
            </a:r>
          </a:p>
          <a:p>
            <a:r>
              <a:rPr lang="en-GB" sz="2400" dirty="0"/>
              <a:t>Seeing yourself, and your happiness, linked to the wider community can be incredibly rewarding and creates connections with the people around you.</a:t>
            </a:r>
          </a:p>
          <a:p>
            <a:endParaRPr lang="en-GB" sz="2000" dirty="0"/>
          </a:p>
        </p:txBody>
      </p:sp>
    </p:spTree>
    <p:extLst>
      <p:ext uri="{BB962C8B-B14F-4D97-AF65-F5344CB8AC3E}">
        <p14:creationId xmlns:p14="http://schemas.microsoft.com/office/powerpoint/2010/main" val="229581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teaching child to ride bicycle, holding bicycle seat with child, and handlebars">
            <a:extLst>
              <a:ext uri="{FF2B5EF4-FFF2-40B4-BE49-F238E27FC236}">
                <a16:creationId xmlns:a16="http://schemas.microsoft.com/office/drawing/2014/main" id="{6053CC17-53DF-F4FE-AD5E-5FD32421B39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r="5333" b="-1"/>
          <a:stretch/>
        </p:blipFill>
        <p:spPr>
          <a:xfrm>
            <a:off x="0" y="10"/>
            <a:ext cx="12192000" cy="6857990"/>
          </a:xfrm>
          <a:prstGeom prst="rect">
            <a:avLst/>
          </a:prstGeom>
        </p:spPr>
      </p:pic>
      <p:sp>
        <p:nvSpPr>
          <p:cNvPr id="2" name="Title 1">
            <a:extLst>
              <a:ext uri="{FF2B5EF4-FFF2-40B4-BE49-F238E27FC236}">
                <a16:creationId xmlns:a16="http://schemas.microsoft.com/office/drawing/2014/main" id="{CB256D0F-55DF-4B02-9ADC-07C6C708498E}"/>
              </a:ext>
            </a:extLst>
          </p:cNvPr>
          <p:cNvSpPr>
            <a:spLocks noGrp="1"/>
          </p:cNvSpPr>
          <p:nvPr>
            <p:ph type="title"/>
          </p:nvPr>
        </p:nvSpPr>
        <p:spPr>
          <a:xfrm>
            <a:off x="838201" y="1065862"/>
            <a:ext cx="3313164" cy="4726276"/>
          </a:xfrm>
        </p:spPr>
        <p:txBody>
          <a:bodyPr>
            <a:normAutofit/>
          </a:bodyPr>
          <a:lstStyle/>
          <a:p>
            <a:pPr algn="r"/>
            <a:r>
              <a:rPr lang="en-GB" sz="4000" b="1">
                <a:solidFill>
                  <a:srgbClr val="FFFFFF"/>
                </a:solidFill>
              </a:rPr>
              <a:t>Keep Learning</a:t>
            </a:r>
          </a:p>
        </p:txBody>
      </p:sp>
      <p:cxnSp>
        <p:nvCxnSpPr>
          <p:cNvPr id="85" name="Straight Connector 84">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4F16F3D-2F27-46F1-AA0B-EC01F25332FD}"/>
              </a:ext>
            </a:extLst>
          </p:cNvPr>
          <p:cNvSpPr>
            <a:spLocks noGrp="1"/>
          </p:cNvSpPr>
          <p:nvPr>
            <p:ph idx="1"/>
          </p:nvPr>
        </p:nvSpPr>
        <p:spPr>
          <a:xfrm>
            <a:off x="5155379" y="1065862"/>
            <a:ext cx="5744685" cy="4726276"/>
          </a:xfrm>
        </p:spPr>
        <p:txBody>
          <a:bodyPr anchor="ctr">
            <a:normAutofit/>
          </a:bodyPr>
          <a:lstStyle/>
          <a:p>
            <a:r>
              <a:rPr lang="en-GB" sz="2000">
                <a:solidFill>
                  <a:srgbClr val="FFFFFF"/>
                </a:solidFill>
              </a:rPr>
              <a:t>Try something new. </a:t>
            </a:r>
          </a:p>
          <a:p>
            <a:r>
              <a:rPr lang="en-GB" sz="2000">
                <a:solidFill>
                  <a:srgbClr val="FFFFFF"/>
                </a:solidFill>
              </a:rPr>
              <a:t>Rediscover an old interest. </a:t>
            </a:r>
          </a:p>
          <a:p>
            <a:r>
              <a:rPr lang="en-GB" sz="2000">
                <a:solidFill>
                  <a:srgbClr val="FFFFFF"/>
                </a:solidFill>
              </a:rPr>
              <a:t>Sign up for that course. </a:t>
            </a:r>
          </a:p>
          <a:p>
            <a:r>
              <a:rPr lang="en-GB" sz="2000">
                <a:solidFill>
                  <a:srgbClr val="FFFFFF"/>
                </a:solidFill>
              </a:rPr>
              <a:t>Take on a different responsibility at work. </a:t>
            </a:r>
          </a:p>
          <a:p>
            <a:r>
              <a:rPr lang="en-GB" sz="2000">
                <a:solidFill>
                  <a:srgbClr val="FFFFFF"/>
                </a:solidFill>
              </a:rPr>
              <a:t>Fix a bike. Learn to play an instrument or how to cook your favourite food. </a:t>
            </a:r>
          </a:p>
          <a:p>
            <a:r>
              <a:rPr lang="en-GB" sz="2000">
                <a:solidFill>
                  <a:srgbClr val="FFFFFF"/>
                </a:solidFill>
              </a:rPr>
              <a:t>Set a challenge you will enjoy achieving. </a:t>
            </a:r>
          </a:p>
          <a:p>
            <a:r>
              <a:rPr lang="en-GB" sz="2000">
                <a:solidFill>
                  <a:srgbClr val="FFFFFF"/>
                </a:solidFill>
              </a:rPr>
              <a:t>Learning new things will make you more confident as well as being fun. </a:t>
            </a:r>
          </a:p>
        </p:txBody>
      </p:sp>
    </p:spTree>
    <p:extLst>
      <p:ext uri="{BB962C8B-B14F-4D97-AF65-F5344CB8AC3E}">
        <p14:creationId xmlns:p14="http://schemas.microsoft.com/office/powerpoint/2010/main" val="397744556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derly woman swimming at lake">
            <a:extLst>
              <a:ext uri="{FF2B5EF4-FFF2-40B4-BE49-F238E27FC236}">
                <a16:creationId xmlns:a16="http://schemas.microsoft.com/office/drawing/2014/main" id="{9A3C918B-E73D-E49A-CB6E-0A4EF455B6AA}"/>
              </a:ext>
            </a:extLst>
          </p:cNvPr>
          <p:cNvPicPr>
            <a:picLocks noChangeAspect="1"/>
          </p:cNvPicPr>
          <p:nvPr/>
        </p:nvPicPr>
        <p:blipFill rotWithShape="1">
          <a:blip r:embed="rId2">
            <a:extLst>
              <a:ext uri="{28A0092B-C50C-407E-A947-70E740481C1C}">
                <a14:useLocalDpi xmlns:a14="http://schemas.microsoft.com/office/drawing/2010/main" val="0"/>
              </a:ext>
            </a:extLst>
          </a:blip>
          <a:srcRect l="458" r="2957" b="-1"/>
          <a:stretch/>
        </p:blipFill>
        <p:spPr>
          <a:xfrm>
            <a:off x="1" y="10"/>
            <a:ext cx="9669642" cy="6857990"/>
          </a:xfrm>
          <a:prstGeom prst="rect">
            <a:avLst/>
          </a:prstGeom>
        </p:spPr>
      </p:pic>
      <p:sp>
        <p:nvSpPr>
          <p:cNvPr id="82" name="Rectangle 8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112623-4B18-4B65-B380-76EA7F04DB3D}"/>
              </a:ext>
            </a:extLst>
          </p:cNvPr>
          <p:cNvSpPr>
            <a:spLocks noGrp="1"/>
          </p:cNvSpPr>
          <p:nvPr>
            <p:ph type="title"/>
          </p:nvPr>
        </p:nvSpPr>
        <p:spPr>
          <a:xfrm>
            <a:off x="7531610" y="365125"/>
            <a:ext cx="3822189" cy="932733"/>
          </a:xfrm>
        </p:spPr>
        <p:txBody>
          <a:bodyPr>
            <a:normAutofit/>
          </a:bodyPr>
          <a:lstStyle/>
          <a:p>
            <a:r>
              <a:rPr lang="en-US" sz="4000" b="1" dirty="0"/>
              <a:t>Stay Active</a:t>
            </a:r>
            <a:endParaRPr lang="en-GB" sz="4000" b="1" dirty="0"/>
          </a:p>
        </p:txBody>
      </p:sp>
      <p:sp>
        <p:nvSpPr>
          <p:cNvPr id="3" name="Content Placeholder 2">
            <a:extLst>
              <a:ext uri="{FF2B5EF4-FFF2-40B4-BE49-F238E27FC236}">
                <a16:creationId xmlns:a16="http://schemas.microsoft.com/office/drawing/2014/main" id="{07A09816-1B86-463E-86A2-D4FA327C64A5}"/>
              </a:ext>
            </a:extLst>
          </p:cNvPr>
          <p:cNvSpPr>
            <a:spLocks noGrp="1"/>
          </p:cNvSpPr>
          <p:nvPr>
            <p:ph idx="1"/>
          </p:nvPr>
        </p:nvSpPr>
        <p:spPr>
          <a:xfrm>
            <a:off x="7531610" y="1297858"/>
            <a:ext cx="4473577" cy="5397910"/>
          </a:xfrm>
        </p:spPr>
        <p:txBody>
          <a:bodyPr>
            <a:normAutofit/>
          </a:bodyPr>
          <a:lstStyle/>
          <a:p>
            <a:r>
              <a:rPr lang="en-GB" sz="2400" dirty="0"/>
              <a:t>Go for a walk or run. </a:t>
            </a:r>
          </a:p>
          <a:p>
            <a:r>
              <a:rPr lang="en-GB" sz="2400" dirty="0"/>
              <a:t>Step outside. </a:t>
            </a:r>
          </a:p>
          <a:p>
            <a:r>
              <a:rPr lang="en-GB" sz="2400" dirty="0"/>
              <a:t>Cycle. </a:t>
            </a:r>
          </a:p>
          <a:p>
            <a:r>
              <a:rPr lang="en-GB" sz="2400" dirty="0"/>
              <a:t>Play a game. </a:t>
            </a:r>
          </a:p>
          <a:p>
            <a:r>
              <a:rPr lang="en-GB" sz="2400" dirty="0"/>
              <a:t>Garden. </a:t>
            </a:r>
          </a:p>
          <a:p>
            <a:r>
              <a:rPr lang="en-GB" sz="2400" dirty="0"/>
              <a:t>Dance. </a:t>
            </a:r>
          </a:p>
          <a:p>
            <a:r>
              <a:rPr lang="en-GB" sz="2400" dirty="0"/>
              <a:t>Exercising makes you feel good. </a:t>
            </a:r>
          </a:p>
          <a:p>
            <a:r>
              <a:rPr lang="en-GB" sz="2400" dirty="0"/>
              <a:t>Most importantly, discover a physical activity you enjoy and that suits your level of mobility and fitness. </a:t>
            </a:r>
          </a:p>
          <a:p>
            <a:r>
              <a:rPr lang="en-GB" sz="2400" dirty="0"/>
              <a:t>Other ways to be active?</a:t>
            </a:r>
          </a:p>
        </p:txBody>
      </p:sp>
    </p:spTree>
    <p:extLst>
      <p:ext uri="{BB962C8B-B14F-4D97-AF65-F5344CB8AC3E}">
        <p14:creationId xmlns:p14="http://schemas.microsoft.com/office/powerpoint/2010/main" val="2760130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ental health awareness mural">
            <a:extLst>
              <a:ext uri="{FF2B5EF4-FFF2-40B4-BE49-F238E27FC236}">
                <a16:creationId xmlns:a16="http://schemas.microsoft.com/office/drawing/2014/main" id="{D4EE6533-7619-478A-86B3-26E47297432A}"/>
              </a:ext>
            </a:extLst>
          </p:cNvPr>
          <p:cNvPicPr>
            <a:picLocks noChangeAspect="1"/>
          </p:cNvPicPr>
          <p:nvPr/>
        </p:nvPicPr>
        <p:blipFill rotWithShape="1">
          <a:blip r:embed="rId3">
            <a:extLst>
              <a:ext uri="{28A0092B-C50C-407E-A947-70E740481C1C}">
                <a14:useLocalDpi xmlns:a14="http://schemas.microsoft.com/office/drawing/2010/main" val="0"/>
              </a:ext>
            </a:extLst>
          </a:blip>
          <a:srcRect r="12581" b="-1"/>
          <a:stretch/>
        </p:blipFill>
        <p:spPr>
          <a:xfrm>
            <a:off x="2522356" y="10"/>
            <a:ext cx="9669642" cy="6857990"/>
          </a:xfrm>
          <a:prstGeom prst="rect">
            <a:avLst/>
          </a:prstGeom>
        </p:spPr>
      </p:pic>
      <p:sp>
        <p:nvSpPr>
          <p:cNvPr id="82" name="Rectangle 8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50958F-3DAF-4F87-AE97-4D91C5F1E9E8}"/>
              </a:ext>
            </a:extLst>
          </p:cNvPr>
          <p:cNvSpPr>
            <a:spLocks noGrp="1"/>
          </p:cNvSpPr>
          <p:nvPr>
            <p:ph type="title"/>
          </p:nvPr>
        </p:nvSpPr>
        <p:spPr>
          <a:xfrm>
            <a:off x="838200" y="365125"/>
            <a:ext cx="3822189" cy="1899912"/>
          </a:xfrm>
        </p:spPr>
        <p:txBody>
          <a:bodyPr>
            <a:normAutofit/>
          </a:bodyPr>
          <a:lstStyle/>
          <a:p>
            <a:endParaRPr lang="en-GB" sz="4000"/>
          </a:p>
        </p:txBody>
      </p:sp>
      <p:sp>
        <p:nvSpPr>
          <p:cNvPr id="3" name="Content Placeholder 2">
            <a:extLst>
              <a:ext uri="{FF2B5EF4-FFF2-40B4-BE49-F238E27FC236}">
                <a16:creationId xmlns:a16="http://schemas.microsoft.com/office/drawing/2014/main" id="{7704CCC5-4CCD-4E6E-AC83-190CFA3DC272}"/>
              </a:ext>
            </a:extLst>
          </p:cNvPr>
          <p:cNvSpPr>
            <a:spLocks noGrp="1"/>
          </p:cNvSpPr>
          <p:nvPr>
            <p:ph idx="1"/>
          </p:nvPr>
        </p:nvSpPr>
        <p:spPr>
          <a:xfrm>
            <a:off x="805115" y="365125"/>
            <a:ext cx="3855274" cy="5642674"/>
          </a:xfrm>
        </p:spPr>
        <p:txBody>
          <a:bodyPr>
            <a:noAutofit/>
          </a:bodyPr>
          <a:lstStyle/>
          <a:p>
            <a:pPr marL="0" indent="0">
              <a:buNone/>
            </a:pPr>
            <a:r>
              <a:rPr lang="en-GB" sz="2400" dirty="0"/>
              <a:t>“The Five Ways are like DNA – simple but elegantly effective. They sit at the heart of things”.</a:t>
            </a:r>
          </a:p>
          <a:p>
            <a:endParaRPr lang="en-GB" sz="2400" dirty="0"/>
          </a:p>
          <a:p>
            <a:pPr marL="0" indent="0">
              <a:buNone/>
            </a:pPr>
            <a:r>
              <a:rPr lang="en-GB" sz="2400" dirty="0"/>
              <a:t>“The Five Ways are relevant to anyone who wishes to take action to improve their quality of life…..if people experience [their] value, they are more likely to understand and value the messages and pass them on….”</a:t>
            </a:r>
          </a:p>
          <a:p>
            <a:endParaRPr lang="en-GB" sz="2400" dirty="0"/>
          </a:p>
          <a:p>
            <a:pPr marL="0" indent="0">
              <a:buNone/>
            </a:pPr>
            <a:r>
              <a:rPr lang="en-GB" sz="2400" dirty="0"/>
              <a:t>“If you don’t have it, how can you give it?”</a:t>
            </a:r>
          </a:p>
        </p:txBody>
      </p:sp>
    </p:spTree>
    <p:extLst>
      <p:ext uri="{BB962C8B-B14F-4D97-AF65-F5344CB8AC3E}">
        <p14:creationId xmlns:p14="http://schemas.microsoft.com/office/powerpoint/2010/main" val="129776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EDE30-CA47-41D6-A97B-D300A071F1DC}"/>
              </a:ext>
            </a:extLst>
          </p:cNvPr>
          <p:cNvSpPr>
            <a:spLocks noGrp="1"/>
          </p:cNvSpPr>
          <p:nvPr>
            <p:ph type="title"/>
          </p:nvPr>
        </p:nvSpPr>
        <p:spPr/>
        <p:txBody>
          <a:bodyPr/>
          <a:lstStyle/>
          <a:p>
            <a:pPr algn="ctr"/>
            <a:r>
              <a:rPr lang="en-GB" dirty="0"/>
              <a:t>Solutions or strategies?</a:t>
            </a:r>
          </a:p>
        </p:txBody>
      </p:sp>
      <p:pic>
        <p:nvPicPr>
          <p:cNvPr id="6" name="Content Placeholder 5" descr="White bulbs with a yellow one standing out">
            <a:extLst>
              <a:ext uri="{FF2B5EF4-FFF2-40B4-BE49-F238E27FC236}">
                <a16:creationId xmlns:a16="http://schemas.microsoft.com/office/drawing/2014/main" id="{F3495DD0-5E05-99F8-4C23-4A07DF7B64A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274516"/>
            <a:ext cx="5181600" cy="3453556"/>
          </a:xfrm>
        </p:spPr>
      </p:pic>
      <p:pic>
        <p:nvPicPr>
          <p:cNvPr id="8" name="Content Placeholder 7" descr="First move of a chess game">
            <a:extLst>
              <a:ext uri="{FF2B5EF4-FFF2-40B4-BE49-F238E27FC236}">
                <a16:creationId xmlns:a16="http://schemas.microsoft.com/office/drawing/2014/main" id="{D64A42ED-9224-C754-E248-BF4258DCFFA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274516"/>
            <a:ext cx="5181600" cy="3453556"/>
          </a:xfrm>
        </p:spPr>
      </p:pic>
    </p:spTree>
    <p:extLst>
      <p:ext uri="{BB962C8B-B14F-4D97-AF65-F5344CB8AC3E}">
        <p14:creationId xmlns:p14="http://schemas.microsoft.com/office/powerpoint/2010/main" val="2646238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4051-8E9C-4B03-8995-3951310A417A}"/>
              </a:ext>
            </a:extLst>
          </p:cNvPr>
          <p:cNvSpPr>
            <a:spLocks noGrp="1"/>
          </p:cNvSpPr>
          <p:nvPr>
            <p:ph type="title"/>
          </p:nvPr>
        </p:nvSpPr>
        <p:spPr>
          <a:xfrm>
            <a:off x="838200" y="241301"/>
            <a:ext cx="10515600" cy="692150"/>
          </a:xfrm>
        </p:spPr>
        <p:txBody>
          <a:bodyPr>
            <a:normAutofit fontScale="90000"/>
          </a:bodyPr>
          <a:lstStyle/>
          <a:p>
            <a:pPr algn="ctr"/>
            <a:r>
              <a:rPr lang="en-GB" dirty="0"/>
              <a:t>Spiritual Fitness exercises</a:t>
            </a:r>
          </a:p>
        </p:txBody>
      </p:sp>
      <p:sp>
        <p:nvSpPr>
          <p:cNvPr id="7" name="Content Placeholder 6">
            <a:extLst>
              <a:ext uri="{FF2B5EF4-FFF2-40B4-BE49-F238E27FC236}">
                <a16:creationId xmlns:a16="http://schemas.microsoft.com/office/drawing/2014/main" id="{A6C14BCA-791B-4062-81B8-F3A6DF9EC277}"/>
              </a:ext>
            </a:extLst>
          </p:cNvPr>
          <p:cNvSpPr>
            <a:spLocks noGrp="1"/>
          </p:cNvSpPr>
          <p:nvPr>
            <p:ph idx="1"/>
          </p:nvPr>
        </p:nvSpPr>
        <p:spPr>
          <a:xfrm>
            <a:off x="838200" y="1266825"/>
            <a:ext cx="10515600" cy="5238750"/>
          </a:xfrm>
        </p:spPr>
        <p:txBody>
          <a:bodyPr>
            <a:normAutofit/>
          </a:bodyPr>
          <a:lstStyle/>
          <a:p>
            <a:r>
              <a:rPr lang="en-GB" dirty="0"/>
              <a:t>Contemplation</a:t>
            </a:r>
          </a:p>
          <a:p>
            <a:r>
              <a:rPr lang="en-GB" dirty="0"/>
              <a:t>Spending time in nature</a:t>
            </a:r>
          </a:p>
          <a:p>
            <a:r>
              <a:rPr lang="en-GB" dirty="0"/>
              <a:t>Non judgement</a:t>
            </a:r>
          </a:p>
          <a:p>
            <a:r>
              <a:rPr lang="en-GB" dirty="0"/>
              <a:t>Regular acts of compassion</a:t>
            </a:r>
          </a:p>
          <a:p>
            <a:r>
              <a:rPr lang="en-GB" dirty="0"/>
              <a:t>Reading uplifting books</a:t>
            </a:r>
          </a:p>
          <a:p>
            <a:r>
              <a:rPr lang="en-GB" dirty="0"/>
              <a:t>Silence</a:t>
            </a:r>
          </a:p>
          <a:p>
            <a:r>
              <a:rPr lang="en-GB" dirty="0"/>
              <a:t>Letting go</a:t>
            </a:r>
          </a:p>
          <a:p>
            <a:r>
              <a:rPr lang="en-GB" dirty="0"/>
              <a:t>Prayer</a:t>
            </a:r>
          </a:p>
          <a:p>
            <a:r>
              <a:rPr lang="en-GB" dirty="0"/>
              <a:t>Yoga, </a:t>
            </a:r>
            <a:r>
              <a:rPr lang="en-GB" dirty="0" err="1"/>
              <a:t>T’ai</a:t>
            </a:r>
            <a:r>
              <a:rPr lang="en-GB" dirty="0"/>
              <a:t> Chi etc</a:t>
            </a:r>
          </a:p>
          <a:p>
            <a:r>
              <a:rPr lang="en-GB" dirty="0"/>
              <a:t>Chanting</a:t>
            </a:r>
          </a:p>
        </p:txBody>
      </p:sp>
    </p:spTree>
    <p:extLst>
      <p:ext uri="{BB962C8B-B14F-4D97-AF65-F5344CB8AC3E}">
        <p14:creationId xmlns:p14="http://schemas.microsoft.com/office/powerpoint/2010/main" val="32199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2C3F5-8D7F-4F89-9412-AC92D45A66F2}"/>
              </a:ext>
            </a:extLst>
          </p:cNvPr>
          <p:cNvSpPr>
            <a:spLocks noGrp="1"/>
          </p:cNvSpPr>
          <p:nvPr>
            <p:ph type="title"/>
          </p:nvPr>
        </p:nvSpPr>
        <p:spPr>
          <a:xfrm flipV="1">
            <a:off x="838200" y="319406"/>
            <a:ext cx="10515600" cy="45719"/>
          </a:xfrm>
        </p:spPr>
        <p:txBody>
          <a:bodyPr>
            <a:normAutofit fontScale="90000"/>
          </a:bodyPr>
          <a:lstStyle/>
          <a:p>
            <a:endParaRPr lang="en-GB" dirty="0"/>
          </a:p>
        </p:txBody>
      </p:sp>
      <p:graphicFrame>
        <p:nvGraphicFramePr>
          <p:cNvPr id="7" name="Table 7">
            <a:extLst>
              <a:ext uri="{FF2B5EF4-FFF2-40B4-BE49-F238E27FC236}">
                <a16:creationId xmlns:a16="http://schemas.microsoft.com/office/drawing/2014/main" id="{D7BF2885-4215-4B0E-A761-1EF5F8AFF13D}"/>
              </a:ext>
            </a:extLst>
          </p:cNvPr>
          <p:cNvGraphicFramePr>
            <a:graphicFrameLocks noGrp="1"/>
          </p:cNvGraphicFramePr>
          <p:nvPr>
            <p:ph idx="1"/>
            <p:extLst>
              <p:ext uri="{D42A27DB-BD31-4B8C-83A1-F6EECF244321}">
                <p14:modId xmlns:p14="http://schemas.microsoft.com/office/powerpoint/2010/main" val="3572021626"/>
              </p:ext>
            </p:extLst>
          </p:nvPr>
        </p:nvGraphicFramePr>
        <p:xfrm>
          <a:off x="190500" y="114300"/>
          <a:ext cx="11868147" cy="6635799"/>
        </p:xfrm>
        <a:graphic>
          <a:graphicData uri="http://schemas.openxmlformats.org/drawingml/2006/table">
            <a:tbl>
              <a:tblPr firstRow="1" bandRow="1">
                <a:tableStyleId>{5C22544A-7EE6-4342-B048-85BDC9FD1C3A}</a:tableStyleId>
              </a:tblPr>
              <a:tblGrid>
                <a:gridCol w="1318683">
                  <a:extLst>
                    <a:ext uri="{9D8B030D-6E8A-4147-A177-3AD203B41FA5}">
                      <a16:colId xmlns:a16="http://schemas.microsoft.com/office/drawing/2014/main" val="3565551554"/>
                    </a:ext>
                  </a:extLst>
                </a:gridCol>
                <a:gridCol w="1318683">
                  <a:extLst>
                    <a:ext uri="{9D8B030D-6E8A-4147-A177-3AD203B41FA5}">
                      <a16:colId xmlns:a16="http://schemas.microsoft.com/office/drawing/2014/main" val="492961933"/>
                    </a:ext>
                  </a:extLst>
                </a:gridCol>
                <a:gridCol w="1318683">
                  <a:extLst>
                    <a:ext uri="{9D8B030D-6E8A-4147-A177-3AD203B41FA5}">
                      <a16:colId xmlns:a16="http://schemas.microsoft.com/office/drawing/2014/main" val="3818345485"/>
                    </a:ext>
                  </a:extLst>
                </a:gridCol>
                <a:gridCol w="1318683">
                  <a:extLst>
                    <a:ext uri="{9D8B030D-6E8A-4147-A177-3AD203B41FA5}">
                      <a16:colId xmlns:a16="http://schemas.microsoft.com/office/drawing/2014/main" val="3073853629"/>
                    </a:ext>
                  </a:extLst>
                </a:gridCol>
                <a:gridCol w="1318683">
                  <a:extLst>
                    <a:ext uri="{9D8B030D-6E8A-4147-A177-3AD203B41FA5}">
                      <a16:colId xmlns:a16="http://schemas.microsoft.com/office/drawing/2014/main" val="1708347926"/>
                    </a:ext>
                  </a:extLst>
                </a:gridCol>
                <a:gridCol w="1318683">
                  <a:extLst>
                    <a:ext uri="{9D8B030D-6E8A-4147-A177-3AD203B41FA5}">
                      <a16:colId xmlns:a16="http://schemas.microsoft.com/office/drawing/2014/main" val="777152911"/>
                    </a:ext>
                  </a:extLst>
                </a:gridCol>
                <a:gridCol w="1318683">
                  <a:extLst>
                    <a:ext uri="{9D8B030D-6E8A-4147-A177-3AD203B41FA5}">
                      <a16:colId xmlns:a16="http://schemas.microsoft.com/office/drawing/2014/main" val="2026984786"/>
                    </a:ext>
                  </a:extLst>
                </a:gridCol>
                <a:gridCol w="1318683">
                  <a:extLst>
                    <a:ext uri="{9D8B030D-6E8A-4147-A177-3AD203B41FA5}">
                      <a16:colId xmlns:a16="http://schemas.microsoft.com/office/drawing/2014/main" val="1323389547"/>
                    </a:ext>
                  </a:extLst>
                </a:gridCol>
                <a:gridCol w="1318683">
                  <a:extLst>
                    <a:ext uri="{9D8B030D-6E8A-4147-A177-3AD203B41FA5}">
                      <a16:colId xmlns:a16="http://schemas.microsoft.com/office/drawing/2014/main" val="2996703470"/>
                    </a:ext>
                  </a:extLst>
                </a:gridCol>
              </a:tblGrid>
              <a:tr h="861109">
                <a:tc>
                  <a:txBody>
                    <a:bodyPr/>
                    <a:lstStyle/>
                    <a:p>
                      <a:pPr algn="ctr"/>
                      <a:endParaRPr lang="en-GB" dirty="0"/>
                    </a:p>
                  </a:txBody>
                  <a:tcPr/>
                </a:tc>
                <a:tc>
                  <a:txBody>
                    <a:bodyPr/>
                    <a:lstStyle/>
                    <a:p>
                      <a:pPr algn="ctr"/>
                      <a:r>
                        <a:rPr lang="en-GB" sz="3600" dirty="0"/>
                        <a:t>Sat</a:t>
                      </a:r>
                    </a:p>
                  </a:txBody>
                  <a:tcPr/>
                </a:tc>
                <a:tc>
                  <a:txBody>
                    <a:bodyPr/>
                    <a:lstStyle/>
                    <a:p>
                      <a:pPr algn="ctr"/>
                      <a:r>
                        <a:rPr lang="en-GB" sz="3600" dirty="0"/>
                        <a:t>Sun</a:t>
                      </a:r>
                    </a:p>
                  </a:txBody>
                  <a:tcPr/>
                </a:tc>
                <a:tc>
                  <a:txBody>
                    <a:bodyPr/>
                    <a:lstStyle/>
                    <a:p>
                      <a:pPr algn="ctr"/>
                      <a:r>
                        <a:rPr lang="en-GB" sz="3600" dirty="0"/>
                        <a:t>Mon</a:t>
                      </a:r>
                    </a:p>
                  </a:txBody>
                  <a:tcPr/>
                </a:tc>
                <a:tc>
                  <a:txBody>
                    <a:bodyPr/>
                    <a:lstStyle/>
                    <a:p>
                      <a:pPr algn="ctr"/>
                      <a:r>
                        <a:rPr lang="en-GB" sz="3600" dirty="0"/>
                        <a:t>Tues</a:t>
                      </a:r>
                    </a:p>
                  </a:txBody>
                  <a:tcPr/>
                </a:tc>
                <a:tc>
                  <a:txBody>
                    <a:bodyPr/>
                    <a:lstStyle/>
                    <a:p>
                      <a:pPr algn="ctr"/>
                      <a:r>
                        <a:rPr lang="en-GB" sz="3600" dirty="0"/>
                        <a:t>Wed</a:t>
                      </a:r>
                    </a:p>
                  </a:txBody>
                  <a:tcPr/>
                </a:tc>
                <a:tc>
                  <a:txBody>
                    <a:bodyPr/>
                    <a:lstStyle/>
                    <a:p>
                      <a:pPr algn="ctr"/>
                      <a:r>
                        <a:rPr lang="en-GB" sz="3600" dirty="0" err="1"/>
                        <a:t>Thur</a:t>
                      </a:r>
                      <a:endParaRPr lang="en-GB" sz="3600" dirty="0"/>
                    </a:p>
                  </a:txBody>
                  <a:tcPr/>
                </a:tc>
                <a:tc>
                  <a:txBody>
                    <a:bodyPr/>
                    <a:lstStyle/>
                    <a:p>
                      <a:pPr algn="ctr"/>
                      <a:r>
                        <a:rPr lang="en-GB" sz="3600" dirty="0"/>
                        <a:t>Fri</a:t>
                      </a:r>
                    </a:p>
                  </a:txBody>
                  <a:tcPr/>
                </a:tc>
                <a:tc>
                  <a:txBody>
                    <a:bodyPr/>
                    <a:lstStyle/>
                    <a:p>
                      <a:pPr algn="ctr"/>
                      <a:r>
                        <a:rPr lang="en-GB" sz="3600" dirty="0"/>
                        <a:t>Sat</a:t>
                      </a:r>
                    </a:p>
                  </a:txBody>
                  <a:tcPr/>
                </a:tc>
                <a:extLst>
                  <a:ext uri="{0D108BD9-81ED-4DB2-BD59-A6C34878D82A}">
                    <a16:rowId xmlns:a16="http://schemas.microsoft.com/office/drawing/2014/main" val="3447343096"/>
                  </a:ext>
                </a:extLst>
              </a:tr>
              <a:tr h="1767404">
                <a:tc>
                  <a:txBody>
                    <a:bodyPr/>
                    <a:lstStyle/>
                    <a:p>
                      <a:pPr algn="ctr"/>
                      <a:r>
                        <a:rPr lang="en-GB" sz="3200" dirty="0"/>
                        <a:t>AM</a:t>
                      </a:r>
                    </a:p>
                  </a:txBody>
                  <a:tcPr/>
                </a:tc>
                <a:tc>
                  <a:txBody>
                    <a:bodyPr/>
                    <a:lstStyle/>
                    <a:p>
                      <a:pPr algn="ctr"/>
                      <a:endParaRPr lang="en-GB" dirty="0"/>
                    </a:p>
                  </a:txBody>
                  <a:tcPr/>
                </a:tc>
                <a:tc>
                  <a:txBody>
                    <a:bodyPr/>
                    <a:lstStyle/>
                    <a:p>
                      <a:pPr algn="ctr"/>
                      <a:r>
                        <a:rPr lang="en-GB" dirty="0"/>
                        <a:t>Intro:</a:t>
                      </a:r>
                    </a:p>
                    <a:p>
                      <a:pPr algn="ctr"/>
                      <a:r>
                        <a:rPr lang="en-GB" dirty="0"/>
                        <a:t>Spiritual</a:t>
                      </a:r>
                    </a:p>
                    <a:p>
                      <a:pPr algn="ctr"/>
                      <a:r>
                        <a:rPr lang="en-GB" dirty="0"/>
                        <a:t>Wellbeing</a:t>
                      </a:r>
                    </a:p>
                    <a:p>
                      <a:pPr algn="ctr"/>
                      <a:endParaRPr lang="en-GB" dirty="0"/>
                    </a:p>
                  </a:txBody>
                  <a:tcPr/>
                </a:tc>
                <a:tc>
                  <a:txBody>
                    <a:bodyPr/>
                    <a:lstStyle/>
                    <a:p>
                      <a:pPr algn="ctr"/>
                      <a:r>
                        <a:rPr lang="en-GB" dirty="0"/>
                        <a:t>Connection:</a:t>
                      </a:r>
                    </a:p>
                    <a:p>
                      <a:pPr algn="ctr"/>
                      <a:r>
                        <a:rPr lang="en-GB" dirty="0"/>
                        <a:t>Connecting self, others and God</a:t>
                      </a:r>
                    </a:p>
                  </a:txBody>
                  <a:tcPr/>
                </a:tc>
                <a:tc>
                  <a:txBody>
                    <a:bodyPr/>
                    <a:lstStyle/>
                    <a:p>
                      <a:pPr algn="ctr"/>
                      <a:r>
                        <a:rPr lang="en-GB" dirty="0"/>
                        <a:t>Noticing the world:</a:t>
                      </a:r>
                    </a:p>
                    <a:p>
                      <a:pPr algn="ctr"/>
                      <a:r>
                        <a:rPr lang="en-GB" dirty="0"/>
                        <a:t>Genny and trees and other stuff</a:t>
                      </a:r>
                    </a:p>
                  </a:txBody>
                  <a:tcPr/>
                </a:tc>
                <a:tc>
                  <a:txBody>
                    <a:bodyPr/>
                    <a:lstStyle/>
                    <a:p>
                      <a:pPr algn="ctr"/>
                      <a:r>
                        <a:rPr lang="en-GB" sz="3600" dirty="0"/>
                        <a:t>FREE DAY</a:t>
                      </a:r>
                    </a:p>
                  </a:txBody>
                  <a:tcPr/>
                </a:tc>
                <a:tc>
                  <a:txBody>
                    <a:bodyPr/>
                    <a:lstStyle/>
                    <a:p>
                      <a:pPr algn="ctr"/>
                      <a:r>
                        <a:rPr lang="en-GB" dirty="0"/>
                        <a:t>Give: </a:t>
                      </a:r>
                    </a:p>
                    <a:p>
                      <a:pPr algn="ctr"/>
                      <a:r>
                        <a:rPr lang="en-GB" dirty="0"/>
                        <a:t>Giving is good for us</a:t>
                      </a:r>
                    </a:p>
                  </a:txBody>
                  <a:tcPr/>
                </a:tc>
                <a:tc>
                  <a:txBody>
                    <a:bodyPr/>
                    <a:lstStyle/>
                    <a:p>
                      <a:pPr algn="ctr"/>
                      <a:r>
                        <a:rPr lang="en-GB" dirty="0"/>
                        <a:t>CPW</a:t>
                      </a:r>
                    </a:p>
                    <a:p>
                      <a:pPr algn="ctr"/>
                      <a:r>
                        <a:rPr lang="en-GB" dirty="0"/>
                        <a:t>Charity</a:t>
                      </a:r>
                    </a:p>
                    <a:p>
                      <a:pPr algn="ctr"/>
                      <a:r>
                        <a:rPr lang="en-GB" dirty="0"/>
                        <a:t>What has made a difference?</a:t>
                      </a:r>
                    </a:p>
                  </a:txBody>
                  <a:tcPr/>
                </a:tc>
                <a:tc>
                  <a:txBody>
                    <a:bodyPr/>
                    <a:lstStyle/>
                    <a:p>
                      <a:pPr algn="ctr"/>
                      <a:r>
                        <a:rPr lang="en-GB" dirty="0"/>
                        <a:t>Is there anything to be said for another Mass?</a:t>
                      </a:r>
                    </a:p>
                  </a:txBody>
                  <a:tcPr/>
                </a:tc>
                <a:extLst>
                  <a:ext uri="{0D108BD9-81ED-4DB2-BD59-A6C34878D82A}">
                    <a16:rowId xmlns:a16="http://schemas.microsoft.com/office/drawing/2014/main" val="4199121744"/>
                  </a:ext>
                </a:extLst>
              </a:tr>
              <a:tr h="742289">
                <a:tc rowSpan="2">
                  <a:txBody>
                    <a:bodyPr/>
                    <a:lstStyle/>
                    <a:p>
                      <a:pPr algn="ctr"/>
                      <a:r>
                        <a:rPr lang="en-GB" sz="2800" dirty="0"/>
                        <a:t>Free </a:t>
                      </a:r>
                    </a:p>
                    <a:p>
                      <a:pPr algn="ctr"/>
                      <a:r>
                        <a:rPr lang="en-GB" sz="2800" dirty="0"/>
                        <a:t>Time</a:t>
                      </a:r>
                    </a:p>
                  </a:txBody>
                  <a:tcPr/>
                </a:tc>
                <a:tc gridSpan="7">
                  <a:txBody>
                    <a:bodyPr/>
                    <a:lstStyle/>
                    <a:p>
                      <a:pPr algn="ctr"/>
                      <a:r>
                        <a:rPr lang="en-GB" sz="3200" dirty="0"/>
                        <a:t>Mass</a:t>
                      </a:r>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rowSpan="2">
                  <a:txBody>
                    <a:bodyPr/>
                    <a:lstStyle/>
                    <a:p>
                      <a:pPr algn="ctr"/>
                      <a:endParaRPr lang="en-GB" dirty="0"/>
                    </a:p>
                  </a:txBody>
                  <a:tcPr/>
                </a:tc>
                <a:extLst>
                  <a:ext uri="{0D108BD9-81ED-4DB2-BD59-A6C34878D82A}">
                    <a16:rowId xmlns:a16="http://schemas.microsoft.com/office/drawing/2014/main" val="857442955"/>
                  </a:ext>
                </a:extLst>
              </a:tr>
              <a:tr h="624156">
                <a:tc vMerge="1">
                  <a:txBody>
                    <a:bodyPr/>
                    <a:lstStyle/>
                    <a:p>
                      <a:endParaRPr lang="en-GB"/>
                    </a:p>
                  </a:txBody>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t>Staying Active</a:t>
                      </a:r>
                    </a:p>
                    <a:p>
                      <a:pPr algn="ctr"/>
                      <a:endParaRPr lang="en-GB" sz="800" dirty="0"/>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4215470218"/>
                  </a:ext>
                </a:extLst>
              </a:tr>
              <a:tr h="1270954">
                <a:tc>
                  <a:txBody>
                    <a:bodyPr/>
                    <a:lstStyle/>
                    <a:p>
                      <a:pPr algn="ctr"/>
                      <a:r>
                        <a:rPr lang="en-GB" sz="3200" dirty="0"/>
                        <a:t>PM</a:t>
                      </a:r>
                    </a:p>
                  </a:txBody>
                  <a:tcPr/>
                </a:tc>
                <a:tc>
                  <a:txBody>
                    <a:bodyPr/>
                    <a:lstStyle/>
                    <a:p>
                      <a:pPr algn="ctr"/>
                      <a:endParaRPr lang="en-GB" sz="2000"/>
                    </a:p>
                    <a:p>
                      <a:pPr algn="ctr"/>
                      <a:r>
                        <a:rPr lang="en-GB" sz="2000"/>
                        <a:t>Welcome</a:t>
                      </a:r>
                      <a:endParaRPr lang="en-GB" sz="2000" dirty="0"/>
                    </a:p>
                  </a:txBody>
                  <a:tcPr/>
                </a:tc>
                <a:tc>
                  <a:txBody>
                    <a:bodyPr/>
                    <a:lstStyle/>
                    <a:p>
                      <a:pPr algn="ctr"/>
                      <a:r>
                        <a:rPr lang="en-GB" sz="1800" dirty="0"/>
                        <a:t>Positive </a:t>
                      </a:r>
                    </a:p>
                    <a:p>
                      <a:pPr algn="ctr"/>
                      <a:r>
                        <a:rPr lang="en-GB" sz="1800" dirty="0"/>
                        <a:t>Psychology:</a:t>
                      </a:r>
                    </a:p>
                    <a:p>
                      <a:pPr algn="ctr"/>
                      <a:r>
                        <a:rPr lang="en-GB" sz="1800" dirty="0"/>
                        <a:t>Relevant to our faith?</a:t>
                      </a:r>
                    </a:p>
                  </a:txBody>
                  <a:tcPr/>
                </a:tc>
                <a:tc>
                  <a:txBody>
                    <a:bodyPr/>
                    <a:lstStyle/>
                    <a:p>
                      <a:pPr algn="ctr"/>
                      <a:r>
                        <a:rPr lang="en-GB" dirty="0"/>
                        <a:t>Connection:</a:t>
                      </a:r>
                    </a:p>
                    <a:p>
                      <a:pPr algn="ctr"/>
                      <a:r>
                        <a:rPr lang="en-GB" dirty="0"/>
                        <a:t>Mutuality</a:t>
                      </a:r>
                    </a:p>
                    <a:p>
                      <a:pPr algn="ctr"/>
                      <a:r>
                        <a:rPr lang="en-GB" dirty="0"/>
                        <a:t>with Rachel</a:t>
                      </a:r>
                    </a:p>
                  </a:txBody>
                  <a:tcPr/>
                </a:tc>
                <a:tc>
                  <a:txBody>
                    <a:bodyPr/>
                    <a:lstStyle/>
                    <a:p>
                      <a:pPr algn="ctr"/>
                      <a:r>
                        <a:rPr lang="en-GB" dirty="0"/>
                        <a:t>Noticing our lives: Savouring</a:t>
                      </a:r>
                    </a:p>
                  </a:txBody>
                  <a:tcPr/>
                </a:tc>
                <a:tc>
                  <a:txBody>
                    <a:bodyPr/>
                    <a:lstStyle/>
                    <a:p>
                      <a:pPr algn="ctr"/>
                      <a:r>
                        <a:rPr lang="en-GB"/>
                        <a:t>Learning </a:t>
                      </a:r>
                      <a:r>
                        <a:rPr lang="en-GB" dirty="0"/>
                        <a:t>from each other</a:t>
                      </a:r>
                    </a:p>
                  </a:txBody>
                  <a:tcPr/>
                </a:tc>
                <a:tc>
                  <a:txBody>
                    <a:bodyPr/>
                    <a:lstStyle/>
                    <a:p>
                      <a:pPr algn="ctr"/>
                      <a:r>
                        <a:rPr lang="en-GB" dirty="0"/>
                        <a:t>Give:</a:t>
                      </a:r>
                    </a:p>
                    <a:p>
                      <a:pPr algn="ctr"/>
                      <a:r>
                        <a:rPr lang="en-GB" sz="1800" b="0" dirty="0"/>
                        <a:t>Compassion</a:t>
                      </a:r>
                      <a:r>
                        <a:rPr lang="en-GB" dirty="0"/>
                        <a:t> as gift</a:t>
                      </a:r>
                    </a:p>
                  </a:txBody>
                  <a:tcPr/>
                </a:tc>
                <a:tc>
                  <a:txBody>
                    <a:bodyPr/>
                    <a:lstStyle/>
                    <a:p>
                      <a:pPr algn="ctr"/>
                      <a:endParaRPr lang="en-GB" sz="2000" dirty="0"/>
                    </a:p>
                    <a:p>
                      <a:pPr algn="ctr"/>
                      <a:r>
                        <a:rPr lang="en-GB" sz="2000" dirty="0"/>
                        <a:t>CONCERT</a:t>
                      </a:r>
                    </a:p>
                  </a:txBody>
                  <a:tcPr/>
                </a:tc>
                <a:tc>
                  <a:txBody>
                    <a:bodyPr/>
                    <a:lstStyle/>
                    <a:p>
                      <a:pPr algn="ctr"/>
                      <a:endParaRPr lang="en-GB" dirty="0"/>
                    </a:p>
                  </a:txBody>
                  <a:tcPr/>
                </a:tc>
                <a:extLst>
                  <a:ext uri="{0D108BD9-81ED-4DB2-BD59-A6C34878D82A}">
                    <a16:rowId xmlns:a16="http://schemas.microsoft.com/office/drawing/2014/main" val="212072959"/>
                  </a:ext>
                </a:extLst>
              </a:tr>
              <a:tr h="492854">
                <a:tc>
                  <a:txBody>
                    <a:bodyPr/>
                    <a:lstStyle/>
                    <a:p>
                      <a:pPr algn="ctr"/>
                      <a:endParaRPr lang="en-GB" dirty="0"/>
                    </a:p>
                  </a:txBody>
                  <a:tcPr/>
                </a:tc>
                <a:tc gridSpan="7">
                  <a:txBody>
                    <a:bodyPr/>
                    <a:lstStyle/>
                    <a:p>
                      <a:pPr algn="ctr"/>
                      <a:r>
                        <a:rPr lang="en-GB" sz="2400" dirty="0"/>
                        <a:t>NIGHT PRAYER</a:t>
                      </a:r>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hMerge="1">
                  <a:txBody>
                    <a:bodyPr/>
                    <a:lstStyle/>
                    <a:p>
                      <a:pPr algn="ctr"/>
                      <a:endParaRPr lang="en-GB" dirty="0"/>
                    </a:p>
                  </a:txBody>
                  <a:tcPr/>
                </a:tc>
                <a:tc>
                  <a:txBody>
                    <a:bodyPr/>
                    <a:lstStyle/>
                    <a:p>
                      <a:pPr algn="ctr"/>
                      <a:endParaRPr lang="en-GB"/>
                    </a:p>
                  </a:txBody>
                  <a:tcPr/>
                </a:tc>
                <a:extLst>
                  <a:ext uri="{0D108BD9-81ED-4DB2-BD59-A6C34878D82A}">
                    <a16:rowId xmlns:a16="http://schemas.microsoft.com/office/drawing/2014/main" val="2468037743"/>
                  </a:ext>
                </a:extLst>
              </a:tr>
              <a:tr h="861109">
                <a:tc>
                  <a:txBody>
                    <a:bodyPr/>
                    <a:lstStyle/>
                    <a:p>
                      <a:pPr algn="ctr"/>
                      <a:r>
                        <a:rPr lang="en-GB" sz="2400" dirty="0"/>
                        <a:t>Evening</a:t>
                      </a:r>
                    </a:p>
                  </a:txBody>
                  <a:tcPr/>
                </a:tc>
                <a:tc>
                  <a:txBody>
                    <a:bodyPr/>
                    <a:lstStyle/>
                    <a:p>
                      <a:pPr algn="ctr"/>
                      <a:r>
                        <a:rPr lang="en-GB" dirty="0"/>
                        <a:t>Cheese and Whine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Games</a:t>
                      </a:r>
                    </a:p>
                    <a:p>
                      <a:pPr algn="ctr"/>
                      <a:endParaRPr lang="en-GB" dirty="0"/>
                    </a:p>
                  </a:txBody>
                  <a:tcPr/>
                </a:tc>
                <a:tc>
                  <a:txBody>
                    <a:bodyPr/>
                    <a:lstStyle/>
                    <a:p>
                      <a:pPr algn="ctr"/>
                      <a:r>
                        <a:rPr lang="en-GB" dirty="0"/>
                        <a:t>Quiz</a:t>
                      </a:r>
                    </a:p>
                  </a:txBody>
                  <a:tcPr/>
                </a:tc>
                <a:tc>
                  <a:txBody>
                    <a:bodyPr/>
                    <a:lstStyle/>
                    <a:p>
                      <a:pPr algn="ctr"/>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Pictionary</a:t>
                      </a:r>
                    </a:p>
                    <a:p>
                      <a:pPr algn="ctr"/>
                      <a:endParaRPr lang="en-GB" dirty="0"/>
                    </a:p>
                  </a:txBody>
                  <a:tcPr/>
                </a:tc>
                <a:tc>
                  <a:txBody>
                    <a:bodyPr/>
                    <a:lstStyle/>
                    <a:p>
                      <a:pPr algn="ctr"/>
                      <a:r>
                        <a:rPr lang="en-GB" dirty="0"/>
                        <a:t>Night Hike</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43819958"/>
                  </a:ext>
                </a:extLst>
              </a:tr>
            </a:tbl>
          </a:graphicData>
        </a:graphic>
      </p:graphicFrame>
    </p:spTree>
    <p:extLst>
      <p:ext uri="{BB962C8B-B14F-4D97-AF65-F5344CB8AC3E}">
        <p14:creationId xmlns:p14="http://schemas.microsoft.com/office/powerpoint/2010/main" val="312254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15C5-C02E-4DC0-9914-5AB1A927D38F}"/>
              </a:ext>
            </a:extLst>
          </p:cNvPr>
          <p:cNvSpPr>
            <a:spLocks noGrp="1"/>
          </p:cNvSpPr>
          <p:nvPr>
            <p:ph type="title"/>
          </p:nvPr>
        </p:nvSpPr>
        <p:spPr/>
        <p:txBody>
          <a:bodyPr/>
          <a:lstStyle/>
          <a:p>
            <a:endParaRPr lang="en-GB"/>
          </a:p>
        </p:txBody>
      </p:sp>
      <p:pic>
        <p:nvPicPr>
          <p:cNvPr id="4" name="Picture 2" descr="What On Earth Am I Here For? card isolated on white background">
            <a:extLst>
              <a:ext uri="{FF2B5EF4-FFF2-40B4-BE49-F238E27FC236}">
                <a16:creationId xmlns:a16="http://schemas.microsoft.com/office/drawing/2014/main" id="{A986D691-A389-54F7-829D-B73682A0FA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5561" y="365125"/>
            <a:ext cx="9424220"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08EE-79A2-40EE-8FBD-CFFA8B96AEE1}"/>
              </a:ext>
            </a:extLst>
          </p:cNvPr>
          <p:cNvSpPr>
            <a:spLocks noGrp="1"/>
          </p:cNvSpPr>
          <p:nvPr>
            <p:ph type="title"/>
          </p:nvPr>
        </p:nvSpPr>
        <p:spPr/>
        <p:txBody>
          <a:bodyPr/>
          <a:lstStyle/>
          <a:p>
            <a:pPr algn="ctr"/>
            <a:r>
              <a:rPr lang="en-GB" dirty="0"/>
              <a:t>Why am I interested?</a:t>
            </a:r>
          </a:p>
        </p:txBody>
      </p:sp>
      <p:sp>
        <p:nvSpPr>
          <p:cNvPr id="3" name="Content Placeholder 2">
            <a:extLst>
              <a:ext uri="{FF2B5EF4-FFF2-40B4-BE49-F238E27FC236}">
                <a16:creationId xmlns:a16="http://schemas.microsoft.com/office/drawing/2014/main" id="{17C212E9-D856-45B8-AB5A-DFE56904F44B}"/>
              </a:ext>
            </a:extLst>
          </p:cNvPr>
          <p:cNvSpPr>
            <a:spLocks noGrp="1"/>
          </p:cNvSpPr>
          <p:nvPr>
            <p:ph idx="1"/>
          </p:nvPr>
        </p:nvSpPr>
        <p:spPr/>
        <p:txBody>
          <a:bodyPr>
            <a:normAutofit/>
          </a:bodyPr>
          <a:lstStyle/>
          <a:p>
            <a:r>
              <a:rPr lang="en-GB" sz="4000" dirty="0"/>
              <a:t>Mental health social worker</a:t>
            </a:r>
          </a:p>
          <a:p>
            <a:r>
              <a:rPr lang="en-GB" sz="4000" dirty="0"/>
              <a:t>Workplace wellbeing</a:t>
            </a:r>
          </a:p>
          <a:p>
            <a:r>
              <a:rPr lang="en-GB" sz="4000" dirty="0"/>
              <a:t>A person of faith with dodgy self image</a:t>
            </a:r>
          </a:p>
          <a:p>
            <a:r>
              <a:rPr lang="en-GB" sz="4000" dirty="0"/>
              <a:t>A rubbish Christian?</a:t>
            </a:r>
          </a:p>
          <a:p>
            <a:r>
              <a:rPr lang="en-GB" sz="4000" dirty="0"/>
              <a:t>Solutions or strategies?</a:t>
            </a:r>
          </a:p>
        </p:txBody>
      </p:sp>
    </p:spTree>
    <p:extLst>
      <p:ext uri="{BB962C8B-B14F-4D97-AF65-F5344CB8AC3E}">
        <p14:creationId xmlns:p14="http://schemas.microsoft.com/office/powerpoint/2010/main" val="327944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40A17-57A6-437D-9DF9-6A0D7B83520E}"/>
              </a:ext>
            </a:extLst>
          </p:cNvPr>
          <p:cNvSpPr>
            <a:spLocks noGrp="1"/>
          </p:cNvSpPr>
          <p:nvPr>
            <p:ph type="title"/>
          </p:nvPr>
        </p:nvSpPr>
        <p:spPr/>
        <p:txBody>
          <a:bodyPr/>
          <a:lstStyle/>
          <a:p>
            <a:pPr algn="ctr"/>
            <a:r>
              <a:rPr lang="en-GB" dirty="0"/>
              <a:t>What is spiritual wellbeing?</a:t>
            </a:r>
          </a:p>
        </p:txBody>
      </p:sp>
      <p:sp>
        <p:nvSpPr>
          <p:cNvPr id="3" name="Content Placeholder 2">
            <a:extLst>
              <a:ext uri="{FF2B5EF4-FFF2-40B4-BE49-F238E27FC236}">
                <a16:creationId xmlns:a16="http://schemas.microsoft.com/office/drawing/2014/main" id="{CFA58829-C13D-4590-B94B-06753496615D}"/>
              </a:ext>
            </a:extLst>
          </p:cNvPr>
          <p:cNvSpPr>
            <a:spLocks noGrp="1"/>
          </p:cNvSpPr>
          <p:nvPr>
            <p:ph idx="1"/>
          </p:nvPr>
        </p:nvSpPr>
        <p:spPr>
          <a:xfrm>
            <a:off x="838200" y="1825625"/>
            <a:ext cx="10515600" cy="4667250"/>
          </a:xfrm>
        </p:spPr>
        <p:txBody>
          <a:bodyPr>
            <a:normAutofit fontScale="92500" lnSpcReduction="10000"/>
          </a:bodyPr>
          <a:lstStyle/>
          <a:p>
            <a:pPr marL="0" indent="0" algn="l">
              <a:buNone/>
            </a:pPr>
            <a:r>
              <a:rPr lang="en-GB" sz="3200" b="1" i="0" dirty="0">
                <a:solidFill>
                  <a:srgbClr val="0D2C6C"/>
                </a:solidFill>
                <a:effectLst/>
                <a:latin typeface="Arial" panose="020B0604020202020204" pitchFamily="34" charset="0"/>
              </a:rPr>
              <a:t>Spiritual wellbeing is a deeply personal dimension of wellbeing, and can mean something different to everyone.</a:t>
            </a:r>
          </a:p>
          <a:p>
            <a:pPr algn="l"/>
            <a:r>
              <a:rPr lang="en-GB" sz="3200" b="0" i="0" dirty="0">
                <a:solidFill>
                  <a:srgbClr val="0D2C6C"/>
                </a:solidFill>
                <a:effectLst/>
                <a:latin typeface="Arial" panose="020B0604020202020204" pitchFamily="34" charset="0"/>
              </a:rPr>
              <a:t>relates to our sense of life-meaning and purpose</a:t>
            </a:r>
          </a:p>
          <a:p>
            <a:pPr algn="l"/>
            <a:r>
              <a:rPr lang="en-GB" sz="3200" b="0" i="0" dirty="0">
                <a:solidFill>
                  <a:srgbClr val="0D2C6C"/>
                </a:solidFill>
                <a:effectLst/>
                <a:latin typeface="Arial" panose="020B0604020202020204" pitchFamily="34" charset="0"/>
              </a:rPr>
              <a:t>connection to culture, community, spirituality and/or religiosity </a:t>
            </a:r>
          </a:p>
          <a:p>
            <a:pPr algn="l"/>
            <a:r>
              <a:rPr lang="en-GB" sz="3200" b="0" i="0" dirty="0">
                <a:solidFill>
                  <a:srgbClr val="0D2C6C"/>
                </a:solidFill>
                <a:effectLst/>
                <a:latin typeface="Arial" panose="020B0604020202020204" pitchFamily="34" charset="0"/>
              </a:rPr>
              <a:t>includes the beliefs, values, mental models and ethics we hold.</a:t>
            </a:r>
          </a:p>
          <a:p>
            <a:pPr algn="l"/>
            <a:endParaRPr lang="en-GB" sz="3200" dirty="0">
              <a:solidFill>
                <a:srgbClr val="0D2C6C"/>
              </a:solidFill>
              <a:latin typeface="Arial" panose="020B0604020202020204" pitchFamily="34" charset="0"/>
            </a:endParaRPr>
          </a:p>
          <a:p>
            <a:pPr algn="l"/>
            <a:endParaRPr lang="en-GB" sz="2200" b="0" i="0" dirty="0">
              <a:solidFill>
                <a:srgbClr val="0D2C6C"/>
              </a:solidFill>
              <a:effectLst/>
              <a:latin typeface="Arial" panose="020B0604020202020204" pitchFamily="34" charset="0"/>
            </a:endParaRPr>
          </a:p>
          <a:p>
            <a:pPr algn="l"/>
            <a:r>
              <a:rPr lang="en-GB" sz="2200" b="0" i="0" dirty="0">
                <a:solidFill>
                  <a:srgbClr val="0D2C6C"/>
                </a:solidFill>
                <a:effectLst/>
                <a:latin typeface="Arial" panose="020B0604020202020204" pitchFamily="34" charset="0"/>
              </a:rPr>
              <a:t>Teach in the Territory (2018)</a:t>
            </a:r>
          </a:p>
          <a:p>
            <a:endParaRPr lang="en-GB" dirty="0"/>
          </a:p>
        </p:txBody>
      </p:sp>
    </p:spTree>
    <p:extLst>
      <p:ext uri="{BB962C8B-B14F-4D97-AF65-F5344CB8AC3E}">
        <p14:creationId xmlns:p14="http://schemas.microsoft.com/office/powerpoint/2010/main" val="42411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A8859-ED11-4284-8155-A5B071CD500F}"/>
              </a:ext>
            </a:extLst>
          </p:cNvPr>
          <p:cNvSpPr>
            <a:spLocks noGrp="1"/>
          </p:cNvSpPr>
          <p:nvPr>
            <p:ph type="title"/>
          </p:nvPr>
        </p:nvSpPr>
        <p:spPr/>
        <p:txBody>
          <a:bodyPr/>
          <a:lstStyle/>
          <a:p>
            <a:pPr algn="ctr"/>
            <a:r>
              <a:rPr lang="en-GB" dirty="0"/>
              <a:t>What does this mean?</a:t>
            </a:r>
          </a:p>
        </p:txBody>
      </p:sp>
      <p:sp>
        <p:nvSpPr>
          <p:cNvPr id="3" name="Content Placeholder 2">
            <a:extLst>
              <a:ext uri="{FF2B5EF4-FFF2-40B4-BE49-F238E27FC236}">
                <a16:creationId xmlns:a16="http://schemas.microsoft.com/office/drawing/2014/main" id="{C656DD50-9A00-438E-A6B5-B518857DEBD9}"/>
              </a:ext>
            </a:extLst>
          </p:cNvPr>
          <p:cNvSpPr>
            <a:spLocks noGrp="1"/>
          </p:cNvSpPr>
          <p:nvPr>
            <p:ph idx="1"/>
          </p:nvPr>
        </p:nvSpPr>
        <p:spPr/>
        <p:txBody>
          <a:bodyPr/>
          <a:lstStyle/>
          <a:p>
            <a:r>
              <a:rPr lang="en-GB" dirty="0"/>
              <a:t>Do I recognise those elements of Spiritual Wellbeing in my life?</a:t>
            </a:r>
          </a:p>
          <a:p>
            <a:r>
              <a:rPr lang="en-GB" dirty="0"/>
              <a:t>What would be happening in our lives if we had positive Spiritual Wellbeing; what would it feel like?</a:t>
            </a:r>
          </a:p>
          <a:p>
            <a:r>
              <a:rPr lang="en-GB" dirty="0"/>
              <a:t>How does my religious faith life contribute to this?</a:t>
            </a:r>
          </a:p>
          <a:p>
            <a:r>
              <a:rPr lang="en-GB" dirty="0"/>
              <a:t>How does my religious faith life get in the way?</a:t>
            </a:r>
          </a:p>
          <a:p>
            <a:endParaRPr lang="en-GB" dirty="0"/>
          </a:p>
          <a:p>
            <a:r>
              <a:rPr lang="en-GB" dirty="0"/>
              <a:t>Religious faith can include experience of Church</a:t>
            </a:r>
          </a:p>
        </p:txBody>
      </p:sp>
    </p:spTree>
    <p:extLst>
      <p:ext uri="{BB962C8B-B14F-4D97-AF65-F5344CB8AC3E}">
        <p14:creationId xmlns:p14="http://schemas.microsoft.com/office/powerpoint/2010/main" val="383746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2B59-1EA0-4EE3-A12F-B66672DDF40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t>What’s in your Stress Font?</a:t>
            </a:r>
          </a:p>
        </p:txBody>
      </p:sp>
      <p:sp>
        <p:nvSpPr>
          <p:cNvPr id="2057" name="Freeform: Shape 205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aptismal font">
            <a:extLst>
              <a:ext uri="{FF2B5EF4-FFF2-40B4-BE49-F238E27FC236}">
                <a16:creationId xmlns:a16="http://schemas.microsoft.com/office/drawing/2014/main" id="{7E39762C-049A-0798-CDE4-DDDF72E8251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454" r="2" b="9396"/>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2399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F3B8-5F91-46DA-9130-785767AA7BAE}"/>
              </a:ext>
            </a:extLst>
          </p:cNvPr>
          <p:cNvSpPr>
            <a:spLocks noGrp="1"/>
          </p:cNvSpPr>
          <p:nvPr>
            <p:ph type="title"/>
          </p:nvPr>
        </p:nvSpPr>
        <p:spPr/>
        <p:txBody>
          <a:bodyPr/>
          <a:lstStyle/>
          <a:p>
            <a:pPr algn="ctr"/>
            <a:r>
              <a:rPr lang="en-GB" dirty="0"/>
              <a:t>Five Ways to Wellbeing</a:t>
            </a:r>
          </a:p>
        </p:txBody>
      </p:sp>
      <p:sp>
        <p:nvSpPr>
          <p:cNvPr id="3" name="Content Placeholder 2">
            <a:extLst>
              <a:ext uri="{FF2B5EF4-FFF2-40B4-BE49-F238E27FC236}">
                <a16:creationId xmlns:a16="http://schemas.microsoft.com/office/drawing/2014/main" id="{C15520A7-143B-4F89-A8E1-6DCAEFDF8856}"/>
              </a:ext>
            </a:extLst>
          </p:cNvPr>
          <p:cNvSpPr>
            <a:spLocks noGrp="1"/>
          </p:cNvSpPr>
          <p:nvPr>
            <p:ph idx="1"/>
          </p:nvPr>
        </p:nvSpPr>
        <p:spPr/>
        <p:txBody>
          <a:bodyPr/>
          <a:lstStyle/>
          <a:p>
            <a:r>
              <a:rPr lang="en-GB" dirty="0"/>
              <a:t>New Economics Foundation (2008)</a:t>
            </a:r>
          </a:p>
          <a:p>
            <a:r>
              <a:rPr lang="en-GB" dirty="0"/>
              <a:t>Previous assumption – people who aren’t ill are well.</a:t>
            </a:r>
          </a:p>
          <a:p>
            <a:r>
              <a:rPr lang="en-GB" dirty="0"/>
              <a:t>Does this fit with our experience?</a:t>
            </a:r>
          </a:p>
          <a:p>
            <a:r>
              <a:rPr lang="en-GB" dirty="0"/>
              <a:t>How might we prevent people becoming unwell?</a:t>
            </a:r>
          </a:p>
          <a:p>
            <a:r>
              <a:rPr lang="en-GB" dirty="0"/>
              <a:t>A public health approach</a:t>
            </a:r>
          </a:p>
          <a:p>
            <a:r>
              <a:rPr lang="en-GB" dirty="0"/>
              <a:t>Just because a person is not mentally unwell does not mean that their wellbeing is good.</a:t>
            </a:r>
          </a:p>
          <a:p>
            <a:r>
              <a:rPr lang="en-GB" dirty="0"/>
              <a:t>Set out to create the mental health equivalent of “five a day”</a:t>
            </a:r>
          </a:p>
        </p:txBody>
      </p:sp>
    </p:spTree>
    <p:extLst>
      <p:ext uri="{BB962C8B-B14F-4D97-AF65-F5344CB8AC3E}">
        <p14:creationId xmlns:p14="http://schemas.microsoft.com/office/powerpoint/2010/main" val="266981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9" name="Rectangle 308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12BA3C-9336-42AB-B661-1553957630AF}"/>
              </a:ext>
            </a:extLst>
          </p:cNvPr>
          <p:cNvSpPr>
            <a:spLocks noGrp="1"/>
          </p:cNvSpPr>
          <p:nvPr>
            <p:ph type="title"/>
          </p:nvPr>
        </p:nvSpPr>
        <p:spPr>
          <a:xfrm>
            <a:off x="640080" y="325369"/>
            <a:ext cx="4368602" cy="1956841"/>
          </a:xfrm>
        </p:spPr>
        <p:txBody>
          <a:bodyPr anchor="b">
            <a:normAutofit/>
          </a:bodyPr>
          <a:lstStyle/>
          <a:p>
            <a:r>
              <a:rPr lang="en-GB" sz="5400" b="1"/>
              <a:t>Connect with others</a:t>
            </a:r>
          </a:p>
        </p:txBody>
      </p:sp>
      <p:sp>
        <p:nvSpPr>
          <p:cNvPr id="309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35ACF5-A6EA-447D-B108-3D94E3D9EB26}"/>
              </a:ext>
            </a:extLst>
          </p:cNvPr>
          <p:cNvSpPr>
            <a:spLocks noGrp="1"/>
          </p:cNvSpPr>
          <p:nvPr>
            <p:ph idx="1"/>
          </p:nvPr>
        </p:nvSpPr>
        <p:spPr>
          <a:xfrm>
            <a:off x="640080" y="2872899"/>
            <a:ext cx="4243589" cy="3320668"/>
          </a:xfrm>
        </p:spPr>
        <p:txBody>
          <a:bodyPr>
            <a:normAutofit/>
          </a:bodyPr>
          <a:lstStyle/>
          <a:p>
            <a:r>
              <a:rPr lang="en-GB" sz="1900"/>
              <a:t>With the people around you. </a:t>
            </a:r>
          </a:p>
          <a:p>
            <a:r>
              <a:rPr lang="en-GB" sz="1900"/>
              <a:t>With family, friends, colleagues and neighbours. </a:t>
            </a:r>
          </a:p>
          <a:p>
            <a:r>
              <a:rPr lang="en-GB" sz="1900"/>
              <a:t>At home, work, school or in your local community. </a:t>
            </a:r>
          </a:p>
          <a:p>
            <a:r>
              <a:rPr lang="en-GB" sz="1900"/>
              <a:t>Think of these as the cornerstones of your life and invest time in developing them.</a:t>
            </a:r>
          </a:p>
          <a:p>
            <a:r>
              <a:rPr lang="en-GB" sz="1900"/>
              <a:t>Building these connections will support and enrich you every day. </a:t>
            </a:r>
          </a:p>
          <a:p>
            <a:endParaRPr lang="en-GB" sz="1900"/>
          </a:p>
        </p:txBody>
      </p:sp>
      <p:pic>
        <p:nvPicPr>
          <p:cNvPr id="3085" name="Picture 3084" descr="Stick figure families holding hands">
            <a:extLst>
              <a:ext uri="{FF2B5EF4-FFF2-40B4-BE49-F238E27FC236}">
                <a16:creationId xmlns:a16="http://schemas.microsoft.com/office/drawing/2014/main" id="{E06B9C93-76AA-87AA-F360-FCBD1D06944A}"/>
              </a:ext>
            </a:extLst>
          </p:cNvPr>
          <p:cNvPicPr>
            <a:picLocks noChangeAspect="1"/>
          </p:cNvPicPr>
          <p:nvPr/>
        </p:nvPicPr>
        <p:blipFill rotWithShape="1">
          <a:blip r:embed="rId3"/>
          <a:srcRect l="24249" r="87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0905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surfing">
            <a:extLst>
              <a:ext uri="{FF2B5EF4-FFF2-40B4-BE49-F238E27FC236}">
                <a16:creationId xmlns:a16="http://schemas.microsoft.com/office/drawing/2014/main" id="{360C02D5-FA46-1416-219E-7A2606DB4518}"/>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91" name="Rectangle 9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38F19A-DC92-419C-9FBB-96034711E2CF}"/>
              </a:ext>
            </a:extLst>
          </p:cNvPr>
          <p:cNvSpPr>
            <a:spLocks noGrp="1"/>
          </p:cNvSpPr>
          <p:nvPr>
            <p:ph type="title"/>
          </p:nvPr>
        </p:nvSpPr>
        <p:spPr>
          <a:xfrm>
            <a:off x="594804" y="640263"/>
            <a:ext cx="6619811" cy="1344975"/>
          </a:xfrm>
        </p:spPr>
        <p:txBody>
          <a:bodyPr>
            <a:normAutofit/>
          </a:bodyPr>
          <a:lstStyle/>
          <a:p>
            <a:pPr algn="ctr"/>
            <a:r>
              <a:rPr lang="en-US" sz="4000" dirty="0"/>
              <a:t>Notice</a:t>
            </a:r>
            <a:endParaRPr lang="en-GB" sz="4000" dirty="0"/>
          </a:p>
        </p:txBody>
      </p:sp>
      <p:sp>
        <p:nvSpPr>
          <p:cNvPr id="3" name="Content Placeholder 2">
            <a:extLst>
              <a:ext uri="{FF2B5EF4-FFF2-40B4-BE49-F238E27FC236}">
                <a16:creationId xmlns:a16="http://schemas.microsoft.com/office/drawing/2014/main" id="{E9ECA9DC-EE0F-4A34-825F-2D418192664C}"/>
              </a:ext>
            </a:extLst>
          </p:cNvPr>
          <p:cNvSpPr>
            <a:spLocks noGrp="1"/>
          </p:cNvSpPr>
          <p:nvPr>
            <p:ph idx="1"/>
          </p:nvPr>
        </p:nvSpPr>
        <p:spPr>
          <a:xfrm>
            <a:off x="594109" y="2121763"/>
            <a:ext cx="6620505" cy="3773010"/>
          </a:xfrm>
        </p:spPr>
        <p:txBody>
          <a:bodyPr>
            <a:normAutofit/>
          </a:bodyPr>
          <a:lstStyle/>
          <a:p>
            <a:r>
              <a:rPr lang="en-GB" sz="2400" dirty="0"/>
              <a:t>Be curious. </a:t>
            </a:r>
          </a:p>
          <a:p>
            <a:r>
              <a:rPr lang="en-GB" sz="2400" dirty="0"/>
              <a:t>Catch sight of the beautiful. Remark on the unusual. Notice the changing seasons. </a:t>
            </a:r>
          </a:p>
          <a:p>
            <a:r>
              <a:rPr lang="en-GB" sz="2400" dirty="0"/>
              <a:t>Savour the moment, whether you are walking to work, eating lunch or talking to friends. </a:t>
            </a:r>
          </a:p>
          <a:p>
            <a:r>
              <a:rPr lang="en-GB" sz="2400" dirty="0"/>
              <a:t>Be aware of the world around you and what you are feeling. </a:t>
            </a:r>
          </a:p>
          <a:p>
            <a:r>
              <a:rPr lang="en-GB" sz="2400" dirty="0"/>
              <a:t>Reflecting on your experiences will help you appreciate what matters to you. </a:t>
            </a:r>
          </a:p>
          <a:p>
            <a:endParaRPr lang="en-GB" sz="2400" dirty="0"/>
          </a:p>
        </p:txBody>
      </p:sp>
    </p:spTree>
    <p:extLst>
      <p:ext uri="{BB962C8B-B14F-4D97-AF65-F5344CB8AC3E}">
        <p14:creationId xmlns:p14="http://schemas.microsoft.com/office/powerpoint/2010/main" val="1618369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1395</Words>
  <Application>Microsoft Office PowerPoint</Application>
  <PresentationFormat>Widescreen</PresentationFormat>
  <Paragraphs>169</Paragraphs>
  <Slides>16</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Life to the Full</vt:lpstr>
      <vt:lpstr>PowerPoint Presentation</vt:lpstr>
      <vt:lpstr>Why am I interested?</vt:lpstr>
      <vt:lpstr>What is spiritual wellbeing?</vt:lpstr>
      <vt:lpstr>What does this mean?</vt:lpstr>
      <vt:lpstr>What’s in your Stress Font?</vt:lpstr>
      <vt:lpstr>Five Ways to Wellbeing</vt:lpstr>
      <vt:lpstr>Connect with others</vt:lpstr>
      <vt:lpstr>Notice</vt:lpstr>
      <vt:lpstr>Give to others</vt:lpstr>
      <vt:lpstr>Keep Learning</vt:lpstr>
      <vt:lpstr>Stay Active</vt:lpstr>
      <vt:lpstr>PowerPoint Presentation</vt:lpstr>
      <vt:lpstr>Solutions or strategies?</vt:lpstr>
      <vt:lpstr>Spiritual Fitness exercises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to the Full</dc:title>
  <dc:creator>Bob Levesley (NCC)</dc:creator>
  <cp:lastModifiedBy>Levesley, Adam (11JNE)</cp:lastModifiedBy>
  <cp:revision>12</cp:revision>
  <dcterms:created xsi:type="dcterms:W3CDTF">2020-12-31T14:16:44Z</dcterms:created>
  <dcterms:modified xsi:type="dcterms:W3CDTF">2022-10-05T18:36:09Z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ec26a34-59ed-402c-a326-5f7429bfdaa8_Enabled">
    <vt:lpwstr>true</vt:lpwstr>
  </property>
  <property fmtid="{D5CDD505-2E9C-101B-9397-08002B2CF9AE}" pid="3" name="MSIP_Label_3ec26a34-59ed-402c-a326-5f7429bfdaa8_SetDate">
    <vt:lpwstr>2022-01-16T21:08:55Z</vt:lpwstr>
  </property>
  <property fmtid="{D5CDD505-2E9C-101B-9397-08002B2CF9AE}" pid="4" name="MSIP_Label_3ec26a34-59ed-402c-a326-5f7429bfdaa8_Method">
    <vt:lpwstr>Privileged</vt:lpwstr>
  </property>
  <property fmtid="{D5CDD505-2E9C-101B-9397-08002B2CF9AE}" pid="5" name="MSIP_Label_3ec26a34-59ed-402c-a326-5f7429bfdaa8_Name">
    <vt:lpwstr>Non-Official</vt:lpwstr>
  </property>
  <property fmtid="{D5CDD505-2E9C-101B-9397-08002B2CF9AE}" pid="6" name="MSIP_Label_3ec26a34-59ed-402c-a326-5f7429bfdaa8_SiteId">
    <vt:lpwstr>a1ba59b9-7204-48d8-a360-7770245ad4a9</vt:lpwstr>
  </property>
  <property fmtid="{D5CDD505-2E9C-101B-9397-08002B2CF9AE}" pid="7" name="MSIP_Label_3ec26a34-59ed-402c-a326-5f7429bfdaa8_ActionId">
    <vt:lpwstr>3a8b454c-fc0b-4e4e-8332-2e5f6ebd8513</vt:lpwstr>
  </property>
  <property fmtid="{D5CDD505-2E9C-101B-9397-08002B2CF9AE}" pid="8" name="MSIP_Label_3ec26a34-59ed-402c-a326-5f7429bfdaa8_ContentBits">
    <vt:lpwstr>0</vt:lpwstr>
  </property>
</Properties>
</file>